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0" r:id="rId3"/>
    <p:sldId id="257" r:id="rId4"/>
    <p:sldId id="265" r:id="rId5"/>
    <p:sldId id="319" r:id="rId6"/>
    <p:sldId id="301" r:id="rId7"/>
    <p:sldId id="287" r:id="rId8"/>
    <p:sldId id="258" r:id="rId9"/>
    <p:sldId id="281" r:id="rId10"/>
    <p:sldId id="270" r:id="rId11"/>
    <p:sldId id="324" r:id="rId12"/>
    <p:sldId id="302" r:id="rId13"/>
    <p:sldId id="317" r:id="rId14"/>
    <p:sldId id="315" r:id="rId15"/>
    <p:sldId id="316" r:id="rId16"/>
    <p:sldId id="280" r:id="rId17"/>
    <p:sldId id="303" r:id="rId18"/>
    <p:sldId id="260" r:id="rId19"/>
    <p:sldId id="310" r:id="rId20"/>
    <p:sldId id="320" r:id="rId21"/>
    <p:sldId id="313" r:id="rId22"/>
    <p:sldId id="304" r:id="rId23"/>
    <p:sldId id="261" r:id="rId24"/>
    <p:sldId id="311" r:id="rId25"/>
    <p:sldId id="305" r:id="rId26"/>
    <p:sldId id="288" r:id="rId27"/>
    <p:sldId id="259" r:id="rId28"/>
    <p:sldId id="276" r:id="rId29"/>
    <p:sldId id="263" r:id="rId30"/>
    <p:sldId id="275" r:id="rId31"/>
    <p:sldId id="325" r:id="rId32"/>
    <p:sldId id="267" r:id="rId33"/>
    <p:sldId id="306" r:id="rId34"/>
    <p:sldId id="289" r:id="rId35"/>
    <p:sldId id="321" r:id="rId36"/>
    <p:sldId id="264" r:id="rId37"/>
    <p:sldId id="266" r:id="rId38"/>
    <p:sldId id="312" r:id="rId39"/>
    <p:sldId id="307" r:id="rId40"/>
    <p:sldId id="271" r:id="rId41"/>
    <p:sldId id="278" r:id="rId42"/>
    <p:sldId id="318" r:id="rId43"/>
    <p:sldId id="326" r:id="rId44"/>
    <p:sldId id="308" r:id="rId45"/>
    <p:sldId id="262" r:id="rId46"/>
    <p:sldId id="322" r:id="rId47"/>
    <p:sldId id="323" r:id="rId48"/>
    <p:sldId id="291" r:id="rId49"/>
    <p:sldId id="274" r:id="rId50"/>
    <p:sldId id="277" r:id="rId51"/>
    <p:sldId id="327" r:id="rId52"/>
    <p:sldId id="293" r:id="rId53"/>
    <p:sldId id="309" r:id="rId54"/>
    <p:sldId id="328" r:id="rId55"/>
    <p:sldId id="329" r:id="rId56"/>
    <p:sldId id="330" r:id="rId57"/>
    <p:sldId id="314" r:id="rId58"/>
    <p:sldId id="269" r:id="rId59"/>
    <p:sldId id="268" r:id="rId60"/>
    <p:sldId id="279" r:id="rId61"/>
    <p:sldId id="299" r:id="rId62"/>
    <p:sldId id="272" r:id="rId63"/>
    <p:sldId id="282" r:id="rId64"/>
    <p:sldId id="283" r:id="rId65"/>
    <p:sldId id="294" r:id="rId66"/>
    <p:sldId id="295" r:id="rId67"/>
    <p:sldId id="284" r:id="rId68"/>
    <p:sldId id="285" r:id="rId69"/>
    <p:sldId id="286" r:id="rId70"/>
    <p:sldId id="292"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64"/>
    <p:restoredTop sz="93770"/>
  </p:normalViewPr>
  <p:slideViewPr>
    <p:cSldViewPr snapToGrid="0">
      <p:cViewPr varScale="1">
        <p:scale>
          <a:sx n="96" d="100"/>
          <a:sy n="96" d="100"/>
        </p:scale>
        <p:origin x="3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129ECC86-7071-4B55-AD6A-6A11E7BAE9DF}" type="datetimeFigureOut">
              <a:rPr lang="zh-CN" altLang="en-US" smtClean="0"/>
              <a:t>2022/5/5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17F6D-AD45-4363-80A4-07606CEEC069}" type="slidenum">
              <a:rPr lang="zh-CN" altLang="en-US" smtClean="0"/>
              <a:t>‹#›</a:t>
            </a:fld>
            <a:endParaRPr lang="zh-CN" altLang="en-US"/>
          </a:p>
        </p:txBody>
      </p:sp>
    </p:spTree>
    <p:extLst>
      <p:ext uri="{BB962C8B-B14F-4D97-AF65-F5344CB8AC3E}">
        <p14:creationId xmlns:p14="http://schemas.microsoft.com/office/powerpoint/2010/main" val="254388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29ECC86-7071-4B55-AD6A-6A11E7BAE9DF}" type="datetimeFigureOut">
              <a:rPr lang="zh-CN" altLang="en-US" smtClean="0"/>
              <a:t>2022/5/5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17F6D-AD45-4363-80A4-07606CEEC069}" type="slidenum">
              <a:rPr lang="zh-CN" altLang="en-US" smtClean="0"/>
              <a:t>‹#›</a:t>
            </a:fld>
            <a:endParaRPr lang="zh-CN" altLang="en-US"/>
          </a:p>
        </p:txBody>
      </p:sp>
    </p:spTree>
    <p:extLst>
      <p:ext uri="{BB962C8B-B14F-4D97-AF65-F5344CB8AC3E}">
        <p14:creationId xmlns:p14="http://schemas.microsoft.com/office/powerpoint/2010/main" val="4121404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29ECC86-7071-4B55-AD6A-6A11E7BAE9DF}" type="datetimeFigureOut">
              <a:rPr lang="zh-CN" altLang="en-US" smtClean="0"/>
              <a:t>2022/5/5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17F6D-AD45-4363-80A4-07606CEEC069}" type="slidenum">
              <a:rPr lang="zh-CN" altLang="en-US" smtClean="0"/>
              <a:t>‹#›</a:t>
            </a:fld>
            <a:endParaRPr lang="zh-CN" altLang="en-US"/>
          </a:p>
        </p:txBody>
      </p:sp>
    </p:spTree>
    <p:extLst>
      <p:ext uri="{BB962C8B-B14F-4D97-AF65-F5344CB8AC3E}">
        <p14:creationId xmlns:p14="http://schemas.microsoft.com/office/powerpoint/2010/main" val="2346628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29ECC86-7071-4B55-AD6A-6A11E7BAE9DF}" type="datetimeFigureOut">
              <a:rPr lang="zh-CN" altLang="en-US" smtClean="0"/>
              <a:t>2022/5/5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17F6D-AD45-4363-80A4-07606CEEC069}" type="slidenum">
              <a:rPr lang="zh-CN" altLang="en-US" smtClean="0"/>
              <a:t>‹#›</a:t>
            </a:fld>
            <a:endParaRPr lang="zh-CN" altLang="en-US"/>
          </a:p>
        </p:txBody>
      </p:sp>
    </p:spTree>
    <p:extLst>
      <p:ext uri="{BB962C8B-B14F-4D97-AF65-F5344CB8AC3E}">
        <p14:creationId xmlns:p14="http://schemas.microsoft.com/office/powerpoint/2010/main" val="607779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129ECC86-7071-4B55-AD6A-6A11E7BAE9DF}" type="datetimeFigureOut">
              <a:rPr lang="zh-CN" altLang="en-US" smtClean="0"/>
              <a:t>2022/5/5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217F6D-AD45-4363-80A4-07606CEEC069}" type="slidenum">
              <a:rPr lang="zh-CN" altLang="en-US" smtClean="0"/>
              <a:t>‹#›</a:t>
            </a:fld>
            <a:endParaRPr lang="zh-CN" altLang="en-US"/>
          </a:p>
        </p:txBody>
      </p:sp>
    </p:spTree>
    <p:extLst>
      <p:ext uri="{BB962C8B-B14F-4D97-AF65-F5344CB8AC3E}">
        <p14:creationId xmlns:p14="http://schemas.microsoft.com/office/powerpoint/2010/main" val="708402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29ECC86-7071-4B55-AD6A-6A11E7BAE9DF}" type="datetimeFigureOut">
              <a:rPr lang="zh-CN" altLang="en-US" smtClean="0"/>
              <a:t>2022/5/5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217F6D-AD45-4363-80A4-07606CEEC069}" type="slidenum">
              <a:rPr lang="zh-CN" altLang="en-US" smtClean="0"/>
              <a:t>‹#›</a:t>
            </a:fld>
            <a:endParaRPr lang="zh-CN" altLang="en-US"/>
          </a:p>
        </p:txBody>
      </p:sp>
    </p:spTree>
    <p:extLst>
      <p:ext uri="{BB962C8B-B14F-4D97-AF65-F5344CB8AC3E}">
        <p14:creationId xmlns:p14="http://schemas.microsoft.com/office/powerpoint/2010/main" val="3929948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29ECC86-7071-4B55-AD6A-6A11E7BAE9DF}" type="datetimeFigureOut">
              <a:rPr lang="zh-CN" altLang="en-US" smtClean="0"/>
              <a:t>2022/5/5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E217F6D-AD45-4363-80A4-07606CEEC069}" type="slidenum">
              <a:rPr lang="zh-CN" altLang="en-US" smtClean="0"/>
              <a:t>‹#›</a:t>
            </a:fld>
            <a:endParaRPr lang="zh-CN" altLang="en-US"/>
          </a:p>
        </p:txBody>
      </p:sp>
    </p:spTree>
    <p:extLst>
      <p:ext uri="{BB962C8B-B14F-4D97-AF65-F5344CB8AC3E}">
        <p14:creationId xmlns:p14="http://schemas.microsoft.com/office/powerpoint/2010/main" val="216950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29ECC86-7071-4B55-AD6A-6A11E7BAE9DF}" type="datetimeFigureOut">
              <a:rPr lang="zh-CN" altLang="en-US" smtClean="0"/>
              <a:t>2022/5/5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217F6D-AD45-4363-80A4-07606CEEC069}" type="slidenum">
              <a:rPr lang="zh-CN" altLang="en-US" smtClean="0"/>
              <a:t>‹#›</a:t>
            </a:fld>
            <a:endParaRPr lang="zh-CN" altLang="en-US"/>
          </a:p>
        </p:txBody>
      </p:sp>
    </p:spTree>
    <p:extLst>
      <p:ext uri="{BB962C8B-B14F-4D97-AF65-F5344CB8AC3E}">
        <p14:creationId xmlns:p14="http://schemas.microsoft.com/office/powerpoint/2010/main" val="1132701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29ECC86-7071-4B55-AD6A-6A11E7BAE9DF}" type="datetimeFigureOut">
              <a:rPr lang="zh-CN" altLang="en-US" smtClean="0"/>
              <a:t>2022/5/5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E217F6D-AD45-4363-80A4-07606CEEC069}" type="slidenum">
              <a:rPr lang="zh-CN" altLang="en-US" smtClean="0"/>
              <a:t>‹#›</a:t>
            </a:fld>
            <a:endParaRPr lang="zh-CN" altLang="en-US"/>
          </a:p>
        </p:txBody>
      </p:sp>
    </p:spTree>
    <p:extLst>
      <p:ext uri="{BB962C8B-B14F-4D97-AF65-F5344CB8AC3E}">
        <p14:creationId xmlns:p14="http://schemas.microsoft.com/office/powerpoint/2010/main" val="290666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29ECC86-7071-4B55-AD6A-6A11E7BAE9DF}" type="datetimeFigureOut">
              <a:rPr lang="zh-CN" altLang="en-US" smtClean="0"/>
              <a:t>2022/5/5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217F6D-AD45-4363-80A4-07606CEEC069}" type="slidenum">
              <a:rPr lang="zh-CN" altLang="en-US" smtClean="0"/>
              <a:t>‹#›</a:t>
            </a:fld>
            <a:endParaRPr lang="zh-CN" altLang="en-US"/>
          </a:p>
        </p:txBody>
      </p:sp>
    </p:spTree>
    <p:extLst>
      <p:ext uri="{BB962C8B-B14F-4D97-AF65-F5344CB8AC3E}">
        <p14:creationId xmlns:p14="http://schemas.microsoft.com/office/powerpoint/2010/main" val="2196368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29ECC86-7071-4B55-AD6A-6A11E7BAE9DF}" type="datetimeFigureOut">
              <a:rPr lang="zh-CN" altLang="en-US" smtClean="0"/>
              <a:t>2022/5/5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217F6D-AD45-4363-80A4-07606CEEC069}" type="slidenum">
              <a:rPr lang="zh-CN" altLang="en-US" smtClean="0"/>
              <a:t>‹#›</a:t>
            </a:fld>
            <a:endParaRPr lang="zh-CN" altLang="en-US"/>
          </a:p>
        </p:txBody>
      </p:sp>
    </p:spTree>
    <p:extLst>
      <p:ext uri="{BB962C8B-B14F-4D97-AF65-F5344CB8AC3E}">
        <p14:creationId xmlns:p14="http://schemas.microsoft.com/office/powerpoint/2010/main" val="622209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9ECC86-7071-4B55-AD6A-6A11E7BAE9DF}" type="datetimeFigureOut">
              <a:rPr lang="zh-CN" altLang="en-US" smtClean="0"/>
              <a:t>2022/5/5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17F6D-AD45-4363-80A4-07606CEEC069}" type="slidenum">
              <a:rPr lang="zh-CN" altLang="en-US" smtClean="0"/>
              <a:t>‹#›</a:t>
            </a:fld>
            <a:endParaRPr lang="zh-CN" altLang="en-US"/>
          </a:p>
        </p:txBody>
      </p:sp>
    </p:spTree>
    <p:extLst>
      <p:ext uri="{BB962C8B-B14F-4D97-AF65-F5344CB8AC3E}">
        <p14:creationId xmlns:p14="http://schemas.microsoft.com/office/powerpoint/2010/main" val="687179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xinggangw.inf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wmf"/></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package" Target="../embeddings/Microsoft_Visio___.vsdx"/><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emf"/><Relationship Id="rId5" Type="http://schemas.openxmlformats.org/officeDocument/2006/relationships/oleObject" Target="../embeddings/oleObject2.bin"/><Relationship Id="rId4" Type="http://schemas.openxmlformats.org/officeDocument/2006/relationships/image" Target="../media/image1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1122363"/>
            <a:ext cx="12192000" cy="1319754"/>
          </a:xfrm>
        </p:spPr>
        <p:txBody>
          <a:bodyPr>
            <a:normAutofit/>
          </a:bodyPr>
          <a:lstStyle/>
          <a:p>
            <a:r>
              <a:rPr lang="zh-CN" altLang="en-US" dirty="0"/>
              <a:t>数据结构</a:t>
            </a:r>
            <a:r>
              <a:rPr lang="en-US" altLang="zh-CN" dirty="0"/>
              <a:t>2022</a:t>
            </a:r>
            <a:r>
              <a:rPr lang="zh-CN" altLang="en-US" dirty="0"/>
              <a:t>年度复习课</a:t>
            </a:r>
          </a:p>
        </p:txBody>
      </p:sp>
      <p:sp>
        <p:nvSpPr>
          <p:cNvPr id="3" name="副标题 2"/>
          <p:cNvSpPr>
            <a:spLocks noGrp="1"/>
          </p:cNvSpPr>
          <p:nvPr>
            <p:ph type="subTitle" idx="1"/>
          </p:nvPr>
        </p:nvSpPr>
        <p:spPr>
          <a:xfrm>
            <a:off x="0" y="3021980"/>
            <a:ext cx="12192000" cy="2810108"/>
          </a:xfrm>
        </p:spPr>
        <p:txBody>
          <a:bodyPr>
            <a:normAutofit/>
          </a:bodyPr>
          <a:lstStyle/>
          <a:p>
            <a:endParaRPr lang="en-US" altLang="zh-CN" dirty="0"/>
          </a:p>
          <a:p>
            <a:r>
              <a:rPr lang="zh-CN" altLang="en-US" dirty="0"/>
              <a:t>王兴刚 副教授</a:t>
            </a:r>
            <a:endParaRPr lang="en-US" altLang="zh-CN" dirty="0"/>
          </a:p>
          <a:p>
            <a:r>
              <a:rPr lang="en-US" altLang="zh-CN" dirty="0">
                <a:hlinkClick r:id="rId2"/>
              </a:rPr>
              <a:t>https://xinggangw.info</a:t>
            </a:r>
            <a:r>
              <a:rPr lang="zh-CN" altLang="en-US" dirty="0"/>
              <a:t> 电话：</a:t>
            </a:r>
            <a:r>
              <a:rPr lang="en-US" altLang="zh-CN" dirty="0"/>
              <a:t>188</a:t>
            </a:r>
            <a:r>
              <a:rPr lang="zh-CN" altLang="en-US" dirty="0"/>
              <a:t> </a:t>
            </a:r>
            <a:r>
              <a:rPr lang="en-US" altLang="zh-CN" dirty="0"/>
              <a:t>0272</a:t>
            </a:r>
            <a:r>
              <a:rPr lang="zh-CN" altLang="en-US" dirty="0"/>
              <a:t> </a:t>
            </a:r>
            <a:r>
              <a:rPr lang="en-US" altLang="zh-CN" dirty="0"/>
              <a:t>9350</a:t>
            </a:r>
          </a:p>
          <a:p>
            <a:r>
              <a:rPr lang="zh-CN" altLang="en-US" dirty="0"/>
              <a:t>研究方向：计算机视觉、深度学习</a:t>
            </a:r>
            <a:endParaRPr lang="en-US" altLang="zh-CN" dirty="0"/>
          </a:p>
          <a:p>
            <a:endParaRPr lang="en-US" altLang="zh-CN" dirty="0"/>
          </a:p>
          <a:p>
            <a:r>
              <a:rPr lang="zh-CN" altLang="en-US" dirty="0"/>
              <a:t>华中科技大学 电信学院</a:t>
            </a:r>
            <a:endParaRPr lang="en-US" altLang="zh-CN" dirty="0"/>
          </a:p>
        </p:txBody>
      </p:sp>
    </p:spTree>
    <p:extLst>
      <p:ext uri="{BB962C8B-B14F-4D97-AF65-F5344CB8AC3E}">
        <p14:creationId xmlns:p14="http://schemas.microsoft.com/office/powerpoint/2010/main" val="746471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9100" y="424181"/>
            <a:ext cx="11539818" cy="523220"/>
          </a:xfrm>
          <a:prstGeom prst="rect">
            <a:avLst/>
          </a:prstGeom>
        </p:spPr>
        <p:txBody>
          <a:bodyPr wrap="square">
            <a:spAutoFit/>
          </a:bodyPr>
          <a:lstStyle/>
          <a:p>
            <a:r>
              <a:rPr lang="zh-CN" altLang="en-US" sz="2800" dirty="0"/>
              <a:t>判断一个单链表是否有环，并找出环入口点，并分析该算法时间复杂度</a:t>
            </a:r>
          </a:p>
        </p:txBody>
      </p:sp>
      <p:sp>
        <p:nvSpPr>
          <p:cNvPr id="7" name="矩形 6"/>
          <p:cNvSpPr/>
          <p:nvPr/>
        </p:nvSpPr>
        <p:spPr>
          <a:xfrm>
            <a:off x="937846" y="1254673"/>
            <a:ext cx="3889131" cy="5262979"/>
          </a:xfrm>
          <a:prstGeom prst="rect">
            <a:avLst/>
          </a:prstGeom>
        </p:spPr>
        <p:txBody>
          <a:bodyPr wrap="square">
            <a:spAutoFit/>
          </a:bodyPr>
          <a:lstStyle/>
          <a:p>
            <a:r>
              <a:rPr lang="zh-CN" altLang="en-US" sz="2400" dirty="0"/>
              <a:t>两个活动指针从首结点出发，分别以一跳和两跳的速度向前移动，如果该链表无环，则后一个指针最终将到达队尾；如果该链表有环，则前后两个指针最终将相遇于一个点，注意到：这个点距离入口点的距离与头结点距离这个点的距离相同！ 接下来，就让两个指针分别从头结点和这个交点出发，一起以一跳的速度向前移动，同时比较指针是不是相同，就可以找到入口点了。</a:t>
            </a:r>
          </a:p>
        </p:txBody>
      </p:sp>
      <p:sp>
        <p:nvSpPr>
          <p:cNvPr id="8" name="矩形 7"/>
          <p:cNvSpPr/>
          <p:nvPr/>
        </p:nvSpPr>
        <p:spPr>
          <a:xfrm>
            <a:off x="5158154" y="1177729"/>
            <a:ext cx="6096000" cy="5416868"/>
          </a:xfrm>
          <a:prstGeom prst="rect">
            <a:avLst/>
          </a:prstGeom>
        </p:spPr>
        <p:txBody>
          <a:bodyPr>
            <a:spAutoFit/>
          </a:bodyPr>
          <a:lstStyle/>
          <a:p>
            <a:pPr marL="266700" algn="just">
              <a:spcAft>
                <a:spcPts val="0"/>
              </a:spcAft>
            </a:pPr>
            <a:r>
              <a:rPr lang="en-US" altLang="zh-CN" sz="1600" b="1" kern="0" dirty="0" err="1">
                <a:latin typeface="宋体" panose="02010600030101010101" pitchFamily="2" charset="-122"/>
                <a:ea typeface="宋体" panose="02010600030101010101" pitchFamily="2" charset="-122"/>
                <a:cs typeface="宋体" panose="02010600030101010101" pitchFamily="2" charset="-122"/>
              </a:rPr>
              <a:t>ListNode</a:t>
            </a:r>
            <a:r>
              <a:rPr lang="en-US" altLang="zh-CN" sz="1600" b="1" kern="0" dirty="0">
                <a:latin typeface="宋体" panose="02010600030101010101" pitchFamily="2" charset="-122"/>
                <a:ea typeface="宋体" panose="02010600030101010101" pitchFamily="2" charset="-122"/>
                <a:cs typeface="宋体" panose="02010600030101010101" pitchFamily="2" charset="-122"/>
              </a:rPr>
              <a:t>* </a:t>
            </a:r>
            <a:r>
              <a:rPr lang="en-US" altLang="zh-CN" sz="1600" b="1" kern="0" dirty="0" err="1">
                <a:latin typeface="宋体" panose="02010600030101010101" pitchFamily="2" charset="-122"/>
                <a:ea typeface="宋体" panose="02010600030101010101" pitchFamily="2" charset="-122"/>
                <a:cs typeface="宋体" panose="02010600030101010101" pitchFamily="2" charset="-122"/>
              </a:rPr>
              <a:t>FindLoopPort</a:t>
            </a:r>
            <a:r>
              <a:rPr lang="en-US" altLang="zh-CN" sz="1600" b="1" kern="0" dirty="0">
                <a:latin typeface="宋体" panose="02010600030101010101" pitchFamily="2" charset="-122"/>
                <a:ea typeface="宋体" panose="02010600030101010101" pitchFamily="2" charset="-122"/>
                <a:cs typeface="宋体" panose="02010600030101010101" pitchFamily="2" charset="-122"/>
              </a:rPr>
              <a:t>(</a:t>
            </a:r>
            <a:r>
              <a:rPr lang="en-US" altLang="zh-CN" sz="1600" b="1" kern="0" dirty="0" err="1">
                <a:latin typeface="宋体" panose="02010600030101010101" pitchFamily="2" charset="-122"/>
                <a:ea typeface="宋体" panose="02010600030101010101" pitchFamily="2" charset="-122"/>
                <a:cs typeface="宋体" panose="02010600030101010101" pitchFamily="2" charset="-122"/>
              </a:rPr>
              <a:t>ListNode</a:t>
            </a:r>
            <a:r>
              <a:rPr lang="en-US" altLang="zh-CN" sz="1600" b="1" kern="0" dirty="0">
                <a:latin typeface="宋体" panose="02010600030101010101" pitchFamily="2" charset="-122"/>
                <a:ea typeface="宋体" panose="02010600030101010101" pitchFamily="2" charset="-122"/>
                <a:cs typeface="宋体" panose="02010600030101010101" pitchFamily="2" charset="-122"/>
              </a:rPr>
              <a:t> *head)  //</a:t>
            </a:r>
            <a:r>
              <a:rPr lang="zh-CN" altLang="zh-CN" sz="1600" b="1" kern="0" dirty="0">
                <a:latin typeface="Times New Roman" panose="02020603050405020304" pitchFamily="18" charset="0"/>
                <a:ea typeface="宋体" panose="02010600030101010101" pitchFamily="2" charset="-122"/>
                <a:cs typeface="宋体" panose="02010600030101010101" pitchFamily="2" charset="-122"/>
              </a:rPr>
              <a:t>单链表不带头结点</a:t>
            </a:r>
            <a:endParaRPr lang="zh-CN" altLang="zh-CN" sz="1200" kern="100" dirty="0">
              <a:effectLst/>
              <a:latin typeface="Times New Roman" panose="02020603050405020304" pitchFamily="18" charset="0"/>
              <a:ea typeface="宋体" panose="02010600030101010101" pitchFamily="2" charset="-122"/>
            </a:endParaRPr>
          </a:p>
          <a:p>
            <a:pPr marL="266700" algn="just">
              <a:spcAft>
                <a:spcPts val="0"/>
              </a:spcAft>
            </a:pPr>
            <a:r>
              <a:rPr lang="en-US" altLang="zh-CN" sz="1600" b="1" kern="0" dirty="0">
                <a:latin typeface="宋体" panose="02010600030101010101" pitchFamily="2" charset="-122"/>
                <a:ea typeface="宋体" panose="02010600030101010101" pitchFamily="2" charset="-122"/>
                <a:cs typeface="宋体" panose="02010600030101010101" pitchFamily="2" charset="-122"/>
              </a:rPr>
              <a:t>{  </a:t>
            </a:r>
            <a:endParaRPr lang="zh-CN" altLang="zh-CN" sz="1200" kern="100" dirty="0">
              <a:effectLst/>
              <a:latin typeface="Times New Roman" panose="02020603050405020304" pitchFamily="18" charset="0"/>
              <a:ea typeface="宋体" panose="02010600030101010101" pitchFamily="2" charset="-122"/>
            </a:endParaRPr>
          </a:p>
          <a:p>
            <a:pPr marL="266700" algn="just">
              <a:spcAft>
                <a:spcPts val="0"/>
              </a:spcAft>
            </a:pPr>
            <a:r>
              <a:rPr lang="en-US" altLang="zh-CN" sz="1600" b="1" kern="0" dirty="0">
                <a:latin typeface="宋体" panose="02010600030101010101" pitchFamily="2" charset="-122"/>
                <a:ea typeface="宋体" panose="02010600030101010101" pitchFamily="2" charset="-122"/>
                <a:cs typeface="宋体" panose="02010600030101010101" pitchFamily="2" charset="-122"/>
              </a:rPr>
              <a:t>    </a:t>
            </a:r>
            <a:r>
              <a:rPr lang="en-US" altLang="zh-CN" sz="1600" b="1" kern="0" dirty="0" err="1">
                <a:latin typeface="宋体" panose="02010600030101010101" pitchFamily="2" charset="-122"/>
                <a:ea typeface="宋体" panose="02010600030101010101" pitchFamily="2" charset="-122"/>
                <a:cs typeface="宋体" panose="02010600030101010101" pitchFamily="2" charset="-122"/>
              </a:rPr>
              <a:t>ListNode</a:t>
            </a:r>
            <a:r>
              <a:rPr lang="en-US" altLang="zh-CN" sz="1600" b="1" kern="0" dirty="0">
                <a:latin typeface="宋体" panose="02010600030101010101" pitchFamily="2" charset="-122"/>
                <a:ea typeface="宋体" panose="02010600030101010101" pitchFamily="2" charset="-122"/>
                <a:cs typeface="宋体" panose="02010600030101010101" pitchFamily="2" charset="-122"/>
              </a:rPr>
              <a:t> *slow = head, *fast = head;  </a:t>
            </a:r>
            <a:endParaRPr lang="zh-CN" altLang="zh-CN" sz="1200" kern="100" dirty="0">
              <a:effectLst/>
              <a:latin typeface="Times New Roman" panose="02020603050405020304" pitchFamily="18" charset="0"/>
              <a:ea typeface="宋体" panose="02010600030101010101" pitchFamily="2" charset="-122"/>
            </a:endParaRPr>
          </a:p>
          <a:p>
            <a:pPr marL="266700" algn="just">
              <a:spcAft>
                <a:spcPts val="0"/>
              </a:spcAft>
            </a:pPr>
            <a:r>
              <a:rPr lang="en-US" altLang="zh-CN" sz="1600" b="1" kern="0" dirty="0">
                <a:latin typeface="宋体" panose="02010600030101010101" pitchFamily="2" charset="-122"/>
                <a:ea typeface="宋体" panose="02010600030101010101" pitchFamily="2" charset="-122"/>
                <a:cs typeface="宋体" panose="02010600030101010101" pitchFamily="2" charset="-122"/>
              </a:rPr>
              <a:t>    while(fast &amp;&amp; fast-&gt;next)   </a:t>
            </a:r>
            <a:endParaRPr lang="zh-CN" altLang="zh-CN" sz="1200" kern="100" dirty="0">
              <a:effectLst/>
              <a:latin typeface="Times New Roman" panose="02020603050405020304" pitchFamily="18" charset="0"/>
              <a:ea typeface="宋体" panose="02010600030101010101" pitchFamily="2" charset="-122"/>
            </a:endParaRPr>
          </a:p>
          <a:p>
            <a:pPr marL="266700" algn="just">
              <a:spcAft>
                <a:spcPts val="0"/>
              </a:spcAft>
            </a:pPr>
            <a:r>
              <a:rPr lang="en-US" altLang="zh-CN" sz="1600" b="1" kern="0" dirty="0">
                <a:latin typeface="宋体" panose="02010600030101010101" pitchFamily="2" charset="-122"/>
                <a:ea typeface="宋体" panose="02010600030101010101" pitchFamily="2" charset="-122"/>
                <a:cs typeface="宋体" panose="02010600030101010101" pitchFamily="2" charset="-122"/>
              </a:rPr>
              <a:t>    {  </a:t>
            </a:r>
            <a:endParaRPr lang="zh-CN" altLang="zh-CN" sz="1200" kern="100" dirty="0">
              <a:effectLst/>
              <a:latin typeface="Times New Roman" panose="02020603050405020304" pitchFamily="18" charset="0"/>
              <a:ea typeface="宋体" panose="02010600030101010101" pitchFamily="2" charset="-122"/>
            </a:endParaRPr>
          </a:p>
          <a:p>
            <a:pPr marL="266700" algn="just">
              <a:spcAft>
                <a:spcPts val="0"/>
              </a:spcAft>
            </a:pPr>
            <a:r>
              <a:rPr lang="en-US" altLang="zh-CN" sz="1600" b="1" kern="0" dirty="0">
                <a:latin typeface="宋体" panose="02010600030101010101" pitchFamily="2" charset="-122"/>
                <a:ea typeface="宋体" panose="02010600030101010101" pitchFamily="2" charset="-122"/>
                <a:cs typeface="宋体" panose="02010600030101010101" pitchFamily="2" charset="-122"/>
              </a:rPr>
              <a:t>        slow = slow-&gt;next;  </a:t>
            </a:r>
            <a:endParaRPr lang="zh-CN" altLang="zh-CN" sz="1200" kern="100" dirty="0">
              <a:effectLst/>
              <a:latin typeface="Times New Roman" panose="02020603050405020304" pitchFamily="18" charset="0"/>
              <a:ea typeface="宋体" panose="02010600030101010101" pitchFamily="2" charset="-122"/>
            </a:endParaRPr>
          </a:p>
          <a:p>
            <a:pPr marL="266700" algn="just">
              <a:spcAft>
                <a:spcPts val="0"/>
              </a:spcAft>
            </a:pPr>
            <a:r>
              <a:rPr lang="en-US" altLang="zh-CN" sz="1600" b="1" kern="0" dirty="0">
                <a:latin typeface="宋体" panose="02010600030101010101" pitchFamily="2" charset="-122"/>
                <a:ea typeface="宋体" panose="02010600030101010101" pitchFamily="2" charset="-122"/>
                <a:cs typeface="宋体" panose="02010600030101010101" pitchFamily="2" charset="-122"/>
              </a:rPr>
              <a:t>        fast = fast-&gt;next-&gt;next;  </a:t>
            </a:r>
            <a:endParaRPr lang="zh-CN" altLang="zh-CN" sz="1200" kern="100" dirty="0">
              <a:effectLst/>
              <a:latin typeface="Times New Roman" panose="02020603050405020304" pitchFamily="18" charset="0"/>
              <a:ea typeface="宋体" panose="02010600030101010101" pitchFamily="2" charset="-122"/>
            </a:endParaRPr>
          </a:p>
          <a:p>
            <a:pPr marL="266700" algn="just">
              <a:spcAft>
                <a:spcPts val="0"/>
              </a:spcAft>
            </a:pPr>
            <a:r>
              <a:rPr lang="en-US" altLang="zh-CN" sz="1600" b="1" kern="0" dirty="0">
                <a:latin typeface="宋体" panose="02010600030101010101" pitchFamily="2" charset="-122"/>
                <a:ea typeface="宋体" panose="02010600030101010101" pitchFamily="2" charset="-122"/>
                <a:cs typeface="宋体" panose="02010600030101010101" pitchFamily="2" charset="-122"/>
              </a:rPr>
              <a:t>        if (slow == fast) break;  </a:t>
            </a:r>
            <a:endParaRPr lang="zh-CN" altLang="zh-CN" sz="1200" kern="100" dirty="0">
              <a:effectLst/>
              <a:latin typeface="Times New Roman" panose="02020603050405020304" pitchFamily="18" charset="0"/>
              <a:ea typeface="宋体" panose="02010600030101010101" pitchFamily="2" charset="-122"/>
            </a:endParaRPr>
          </a:p>
          <a:p>
            <a:pPr marL="266700" algn="just">
              <a:spcAft>
                <a:spcPts val="0"/>
              </a:spcAft>
            </a:pPr>
            <a:r>
              <a:rPr lang="en-US" altLang="zh-CN" sz="1600" b="1" kern="0" dirty="0">
                <a:latin typeface="宋体" panose="02010600030101010101" pitchFamily="2" charset="-122"/>
                <a:ea typeface="宋体" panose="02010600030101010101" pitchFamily="2" charset="-122"/>
                <a:cs typeface="宋体" panose="02010600030101010101" pitchFamily="2" charset="-122"/>
              </a:rPr>
              <a:t>    }  </a:t>
            </a:r>
            <a:endParaRPr lang="zh-CN" altLang="zh-CN" sz="1200" kern="100" dirty="0">
              <a:effectLst/>
              <a:latin typeface="Times New Roman" panose="02020603050405020304" pitchFamily="18" charset="0"/>
              <a:ea typeface="宋体" panose="02010600030101010101" pitchFamily="2" charset="-122"/>
            </a:endParaRPr>
          </a:p>
          <a:p>
            <a:pPr marL="266700" algn="just">
              <a:spcAft>
                <a:spcPts val="0"/>
              </a:spcAft>
            </a:pPr>
            <a:r>
              <a:rPr lang="en-US" altLang="zh-CN" sz="1600" b="1" kern="0" dirty="0">
                <a:latin typeface="宋体" panose="02010600030101010101" pitchFamily="2" charset="-122"/>
                <a:ea typeface="宋体" panose="02010600030101010101" pitchFamily="2" charset="-122"/>
                <a:cs typeface="宋体" panose="02010600030101010101" pitchFamily="2" charset="-122"/>
              </a:rPr>
              <a:t>    if(fast == NULL || fast-&gt;next == NULL)  </a:t>
            </a:r>
            <a:endParaRPr lang="zh-CN" altLang="zh-CN" sz="1200" kern="100" dirty="0">
              <a:effectLst/>
              <a:latin typeface="Times New Roman" panose="02020603050405020304" pitchFamily="18" charset="0"/>
              <a:ea typeface="宋体" panose="02010600030101010101" pitchFamily="2" charset="-122"/>
            </a:endParaRPr>
          </a:p>
          <a:p>
            <a:pPr marL="266700" algn="just">
              <a:spcAft>
                <a:spcPts val="0"/>
              </a:spcAft>
            </a:pPr>
            <a:r>
              <a:rPr lang="en-US" altLang="zh-CN" sz="1600" b="1" kern="0" dirty="0">
                <a:latin typeface="宋体" panose="02010600030101010101" pitchFamily="2" charset="-122"/>
                <a:ea typeface="宋体" panose="02010600030101010101" pitchFamily="2" charset="-122"/>
                <a:cs typeface="宋体" panose="02010600030101010101" pitchFamily="2" charset="-122"/>
              </a:rPr>
              <a:t>        return NULL;          //</a:t>
            </a:r>
            <a:r>
              <a:rPr lang="zh-CN" altLang="zh-CN" sz="1600" b="1" kern="0" dirty="0">
                <a:latin typeface="Times New Roman" panose="02020603050405020304" pitchFamily="18" charset="0"/>
                <a:ea typeface="宋体" panose="02010600030101010101" pitchFamily="2" charset="-122"/>
                <a:cs typeface="宋体" panose="02010600030101010101" pitchFamily="2" charset="-122"/>
              </a:rPr>
              <a:t>说明无环</a:t>
            </a:r>
            <a:endParaRPr lang="zh-CN" altLang="zh-CN" sz="1200" kern="100" dirty="0">
              <a:effectLst/>
              <a:latin typeface="Times New Roman" panose="02020603050405020304" pitchFamily="18" charset="0"/>
              <a:ea typeface="宋体" panose="02010600030101010101" pitchFamily="2" charset="-122"/>
            </a:endParaRPr>
          </a:p>
          <a:p>
            <a:pPr marL="266700" algn="just">
              <a:spcAft>
                <a:spcPts val="0"/>
              </a:spcAft>
            </a:pPr>
            <a:r>
              <a:rPr lang="en-US" altLang="zh-CN" sz="1600" b="1" kern="0" dirty="0">
                <a:latin typeface="宋体" panose="02010600030101010101" pitchFamily="2" charset="-122"/>
                <a:ea typeface="宋体" panose="02010600030101010101" pitchFamily="2" charset="-122"/>
                <a:cs typeface="宋体" panose="02010600030101010101" pitchFamily="2" charset="-122"/>
              </a:rPr>
              <a:t>    slow = head;  //</a:t>
            </a:r>
            <a:r>
              <a:rPr lang="zh-CN" altLang="zh-CN" sz="1600" b="1" kern="0" dirty="0">
                <a:latin typeface="Times New Roman" panose="02020603050405020304" pitchFamily="18" charset="0"/>
                <a:ea typeface="宋体" panose="02010600030101010101" pitchFamily="2" charset="-122"/>
                <a:cs typeface="宋体" panose="02010600030101010101" pitchFamily="2" charset="-122"/>
              </a:rPr>
              <a:t>有环的话，</a:t>
            </a:r>
            <a:r>
              <a:rPr lang="zh-CN" altLang="zh-CN" sz="1600" b="1" kern="100" dirty="0">
                <a:latin typeface="Times New Roman" panose="02020603050405020304" pitchFamily="18" charset="0"/>
                <a:ea typeface="宋体" panose="02010600030101010101" pitchFamily="2" charset="-122"/>
              </a:rPr>
              <a:t>让</a:t>
            </a:r>
            <a:r>
              <a:rPr lang="en-US" altLang="zh-CN" sz="1600" b="1" kern="0" dirty="0">
                <a:latin typeface="宋体" panose="02010600030101010101" pitchFamily="2" charset="-122"/>
                <a:ea typeface="宋体" panose="02010600030101010101" pitchFamily="2" charset="-122"/>
                <a:cs typeface="宋体" panose="02010600030101010101" pitchFamily="2" charset="-122"/>
              </a:rPr>
              <a:t>slow</a:t>
            </a:r>
            <a:r>
              <a:rPr lang="zh-CN" altLang="zh-CN" sz="1600" b="1" kern="0" dirty="0">
                <a:latin typeface="Times New Roman" panose="02020603050405020304" pitchFamily="18" charset="0"/>
                <a:ea typeface="宋体" panose="02010600030101010101" pitchFamily="2" charset="-122"/>
                <a:cs typeface="宋体" panose="02010600030101010101" pitchFamily="2" charset="-122"/>
              </a:rPr>
              <a:t>指向</a:t>
            </a:r>
            <a:r>
              <a:rPr lang="zh-CN" altLang="zh-CN" sz="1600" b="1" kern="100" dirty="0">
                <a:latin typeface="Times New Roman" panose="02020603050405020304" pitchFamily="18" charset="0"/>
                <a:ea typeface="宋体" panose="02010600030101010101" pitchFamily="2" charset="-122"/>
              </a:rPr>
              <a:t>首结点</a:t>
            </a:r>
            <a:endParaRPr lang="zh-CN" altLang="zh-CN" sz="1200" kern="100" dirty="0">
              <a:effectLst/>
              <a:latin typeface="Times New Roman" panose="02020603050405020304" pitchFamily="18" charset="0"/>
              <a:ea typeface="宋体" panose="02010600030101010101" pitchFamily="2" charset="-122"/>
            </a:endParaRPr>
          </a:p>
          <a:p>
            <a:pPr marL="266700" algn="just">
              <a:spcAft>
                <a:spcPts val="0"/>
              </a:spcAft>
            </a:pPr>
            <a:r>
              <a:rPr lang="en-US" altLang="zh-CN" sz="1600" b="1" kern="0" dirty="0">
                <a:latin typeface="宋体" panose="02010600030101010101" pitchFamily="2" charset="-122"/>
                <a:ea typeface="宋体" panose="02010600030101010101" pitchFamily="2" charset="-122"/>
                <a:cs typeface="宋体" panose="02010600030101010101" pitchFamily="2" charset="-122"/>
              </a:rPr>
              <a:t>    while(slow != fast)  </a:t>
            </a:r>
            <a:endParaRPr lang="zh-CN" altLang="zh-CN" sz="1200" kern="100" dirty="0">
              <a:effectLst/>
              <a:latin typeface="Times New Roman" panose="02020603050405020304" pitchFamily="18" charset="0"/>
              <a:ea typeface="宋体" panose="02010600030101010101" pitchFamily="2" charset="-122"/>
            </a:endParaRPr>
          </a:p>
          <a:p>
            <a:pPr marL="266700" algn="just">
              <a:spcAft>
                <a:spcPts val="0"/>
              </a:spcAft>
            </a:pPr>
            <a:r>
              <a:rPr lang="en-US" altLang="zh-CN" sz="1600" b="1" kern="0" dirty="0">
                <a:latin typeface="宋体" panose="02010600030101010101" pitchFamily="2" charset="-122"/>
                <a:ea typeface="宋体" panose="02010600030101010101" pitchFamily="2" charset="-122"/>
                <a:cs typeface="宋体" panose="02010600030101010101" pitchFamily="2" charset="-122"/>
              </a:rPr>
              <a:t>    {  </a:t>
            </a:r>
            <a:endParaRPr lang="zh-CN" altLang="zh-CN" sz="1200" kern="100" dirty="0">
              <a:effectLst/>
              <a:latin typeface="Times New Roman" panose="02020603050405020304" pitchFamily="18" charset="0"/>
              <a:ea typeface="宋体" panose="02010600030101010101" pitchFamily="2" charset="-122"/>
            </a:endParaRPr>
          </a:p>
          <a:p>
            <a:pPr marL="266700" algn="just">
              <a:spcAft>
                <a:spcPts val="0"/>
              </a:spcAft>
            </a:pPr>
            <a:r>
              <a:rPr lang="en-US" altLang="zh-CN" sz="1600" b="1" kern="0" dirty="0">
                <a:latin typeface="宋体" panose="02010600030101010101" pitchFamily="2" charset="-122"/>
                <a:ea typeface="宋体" panose="02010600030101010101" pitchFamily="2" charset="-122"/>
                <a:cs typeface="宋体" panose="02010600030101010101" pitchFamily="2" charset="-122"/>
              </a:rPr>
              <a:t>         slow = slow-&gt;next;  </a:t>
            </a:r>
            <a:endParaRPr lang="zh-CN" altLang="zh-CN" sz="1200" kern="100" dirty="0">
              <a:effectLst/>
              <a:latin typeface="Times New Roman" panose="02020603050405020304" pitchFamily="18" charset="0"/>
              <a:ea typeface="宋体" panose="02010600030101010101" pitchFamily="2" charset="-122"/>
            </a:endParaRPr>
          </a:p>
          <a:p>
            <a:pPr marL="266700" algn="just">
              <a:spcAft>
                <a:spcPts val="0"/>
              </a:spcAft>
            </a:pPr>
            <a:r>
              <a:rPr lang="en-US" altLang="zh-CN" sz="1600" b="1" kern="0" dirty="0">
                <a:latin typeface="宋体" panose="02010600030101010101" pitchFamily="2" charset="-122"/>
                <a:ea typeface="宋体" panose="02010600030101010101" pitchFamily="2" charset="-122"/>
                <a:cs typeface="宋体" panose="02010600030101010101" pitchFamily="2" charset="-122"/>
              </a:rPr>
              <a:t>         fast = fast-&gt;next;  </a:t>
            </a:r>
            <a:endParaRPr lang="zh-CN" altLang="zh-CN" sz="1200" kern="100" dirty="0">
              <a:effectLst/>
              <a:latin typeface="Times New Roman" panose="02020603050405020304" pitchFamily="18" charset="0"/>
              <a:ea typeface="宋体" panose="02010600030101010101" pitchFamily="2" charset="-122"/>
            </a:endParaRPr>
          </a:p>
          <a:p>
            <a:pPr marL="266700" algn="just">
              <a:spcAft>
                <a:spcPts val="0"/>
              </a:spcAft>
            </a:pPr>
            <a:r>
              <a:rPr lang="en-US" altLang="zh-CN" sz="1600" b="1" kern="0" dirty="0">
                <a:latin typeface="宋体" panose="02010600030101010101" pitchFamily="2" charset="-122"/>
                <a:ea typeface="宋体" panose="02010600030101010101" pitchFamily="2" charset="-122"/>
                <a:cs typeface="宋体" panose="02010600030101010101" pitchFamily="2" charset="-122"/>
              </a:rPr>
              <a:t>    }  </a:t>
            </a:r>
            <a:endParaRPr lang="zh-CN" altLang="zh-CN" sz="1200" kern="100" dirty="0">
              <a:effectLst/>
              <a:latin typeface="Times New Roman" panose="02020603050405020304" pitchFamily="18" charset="0"/>
              <a:ea typeface="宋体" panose="02010600030101010101" pitchFamily="2" charset="-122"/>
            </a:endParaRPr>
          </a:p>
          <a:p>
            <a:pPr marL="266700" algn="just">
              <a:spcAft>
                <a:spcPts val="0"/>
              </a:spcAft>
            </a:pPr>
            <a:r>
              <a:rPr lang="en-US" altLang="zh-CN" sz="1600" b="1" kern="0" dirty="0">
                <a:latin typeface="宋体" panose="02010600030101010101" pitchFamily="2" charset="-122"/>
                <a:ea typeface="宋体" panose="02010600030101010101" pitchFamily="2" charset="-122"/>
                <a:cs typeface="宋体" panose="02010600030101010101" pitchFamily="2" charset="-122"/>
              </a:rPr>
              <a:t>    return slow;  </a:t>
            </a:r>
            <a:endParaRPr lang="zh-CN" altLang="zh-CN" sz="1200" kern="100" dirty="0">
              <a:effectLst/>
              <a:latin typeface="Times New Roman" panose="02020603050405020304" pitchFamily="18" charset="0"/>
              <a:ea typeface="宋体" panose="02010600030101010101" pitchFamily="2" charset="-122"/>
            </a:endParaRPr>
          </a:p>
          <a:p>
            <a:pPr marL="266700" algn="just">
              <a:spcAft>
                <a:spcPts val="0"/>
              </a:spcAft>
            </a:pPr>
            <a:r>
              <a:rPr lang="en-US" altLang="zh-CN" sz="1600" b="1" kern="0" dirty="0">
                <a:latin typeface="宋体" panose="02010600030101010101" pitchFamily="2" charset="-122"/>
                <a:ea typeface="宋体" panose="02010600030101010101" pitchFamily="2" charset="-122"/>
                <a:cs typeface="宋体" panose="02010600030101010101" pitchFamily="2" charset="-122"/>
              </a:rPr>
              <a:t>}</a:t>
            </a:r>
            <a:r>
              <a:rPr lang="en-US" altLang="zh-CN" sz="1600" kern="0" dirty="0">
                <a:latin typeface="宋体" panose="02010600030101010101" pitchFamily="2" charset="-122"/>
                <a:ea typeface="宋体" panose="02010600030101010101" pitchFamily="2" charset="-122"/>
                <a:cs typeface="宋体" panose="02010600030101010101" pitchFamily="2" charset="-122"/>
              </a:rPr>
              <a:t>  </a:t>
            </a:r>
            <a:endParaRPr lang="zh-CN" altLang="zh-CN" sz="1200" kern="100" dirty="0">
              <a:effectLst/>
              <a:latin typeface="Times New Roman" panose="02020603050405020304" pitchFamily="18" charset="0"/>
              <a:ea typeface="宋体" panose="02010600030101010101" pitchFamily="2" charset="-122"/>
            </a:endParaRPr>
          </a:p>
          <a:p>
            <a:pPr marL="266700" algn="just">
              <a:spcAft>
                <a:spcPts val="0"/>
              </a:spcAft>
            </a:pPr>
            <a:r>
              <a:rPr lang="zh-CN" altLang="zh-CN" sz="1600" b="1" kern="0" dirty="0">
                <a:latin typeface="Times New Roman" panose="02020603050405020304" pitchFamily="18" charset="0"/>
                <a:ea typeface="宋体" panose="02010600030101010101" pitchFamily="2" charset="-122"/>
                <a:cs typeface="宋体" panose="02010600030101010101" pitchFamily="2" charset="-122"/>
              </a:rPr>
              <a:t>时间复杂度为</a:t>
            </a:r>
            <a:r>
              <a:rPr lang="en-US" altLang="zh-CN" sz="1600" b="1" kern="0" dirty="0">
                <a:latin typeface="Times New Roman" panose="02020603050405020304" pitchFamily="18" charset="0"/>
                <a:ea typeface="宋体" panose="02010600030101010101" pitchFamily="2" charset="-122"/>
                <a:cs typeface="宋体" panose="02010600030101010101" pitchFamily="2" charset="-122"/>
              </a:rPr>
              <a:t>O(n)</a:t>
            </a:r>
            <a:endParaRPr lang="zh-CN" altLang="zh-CN" sz="12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99565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0078FAC-37A2-8344-9135-5F19412FEBF2}"/>
              </a:ext>
            </a:extLst>
          </p:cNvPr>
          <p:cNvPicPr>
            <a:picLocks noChangeAspect="1"/>
          </p:cNvPicPr>
          <p:nvPr/>
        </p:nvPicPr>
        <p:blipFill>
          <a:blip r:embed="rId2"/>
          <a:stretch>
            <a:fillRect/>
          </a:stretch>
        </p:blipFill>
        <p:spPr>
          <a:xfrm>
            <a:off x="2006600" y="537882"/>
            <a:ext cx="8178800" cy="3810000"/>
          </a:xfrm>
          <a:prstGeom prst="rect">
            <a:avLst/>
          </a:prstGeom>
        </p:spPr>
      </p:pic>
      <p:sp>
        <p:nvSpPr>
          <p:cNvPr id="7" name="矩形 6">
            <a:extLst>
              <a:ext uri="{FF2B5EF4-FFF2-40B4-BE49-F238E27FC236}">
                <a16:creationId xmlns:a16="http://schemas.microsoft.com/office/drawing/2014/main" id="{3B2A4144-51BB-5E41-B2B3-11BC6643E665}"/>
              </a:ext>
            </a:extLst>
          </p:cNvPr>
          <p:cNvSpPr/>
          <p:nvPr/>
        </p:nvSpPr>
        <p:spPr>
          <a:xfrm>
            <a:off x="2474259" y="4958207"/>
            <a:ext cx="6096000" cy="1477328"/>
          </a:xfrm>
          <a:prstGeom prst="rect">
            <a:avLst/>
          </a:prstGeom>
        </p:spPr>
        <p:txBody>
          <a:bodyPr>
            <a:spAutoFit/>
          </a:bodyPr>
          <a:lstStyle/>
          <a:p>
            <a:pPr marL="974725"/>
            <a:r>
              <a:rPr lang="zh-CN" altLang="zh-CN" b="1" kern="100" dirty="0">
                <a:solidFill>
                  <a:srgbClr val="FF0000"/>
                </a:solidFill>
                <a:latin typeface="Times New Roman" panose="02020603050405020304" pitchFamily="18" charset="0"/>
                <a:ea typeface="宋体" panose="02010600030101010101" pitchFamily="2" charset="-122"/>
              </a:rPr>
              <a:t>【答案</a:t>
            </a:r>
            <a:r>
              <a:rPr lang="zh-CN" altLang="zh-CN" kern="100" dirty="0">
                <a:solidFill>
                  <a:srgbClr val="FF0000"/>
                </a:solidFill>
                <a:latin typeface="Times New Roman" panose="02020603050405020304" pitchFamily="18" charset="0"/>
                <a:ea typeface="宋体" panose="02010600030101010101" pitchFamily="2" charset="-122"/>
              </a:rPr>
              <a:t>：】</a:t>
            </a:r>
            <a:endParaRPr lang="zh-CN" altLang="zh-CN" kern="100" dirty="0">
              <a:latin typeface="Times New Roman" panose="02020603050405020304" pitchFamily="18" charset="0"/>
              <a:ea typeface="宋体" panose="02010600030101010101" pitchFamily="2" charset="-122"/>
            </a:endParaRPr>
          </a:p>
          <a:p>
            <a:pPr marL="342900" lvl="0" indent="-342900">
              <a:buFont typeface="+mj-lt"/>
              <a:buAutoNum type="arabicParenBoth"/>
            </a:pPr>
            <a:r>
              <a:rPr lang="zh-CN" altLang="zh-CN" dirty="0">
                <a:solidFill>
                  <a:srgbClr val="FF0000"/>
                </a:solidFill>
                <a:latin typeface="Calibri" panose="020F0502020204030204" pitchFamily="34" charset="0"/>
                <a:ea typeface="宋体" panose="02010600030101010101" pitchFamily="2" charset="-122"/>
              </a:rPr>
              <a:t>【判定链表至少有两个元素】</a:t>
            </a:r>
            <a:endParaRPr lang="zh-CN" altLang="zh-CN" dirty="0"/>
          </a:p>
          <a:p>
            <a:pPr marL="342900" lvl="0" indent="-342900">
              <a:buFont typeface="+mj-lt"/>
              <a:buAutoNum type="arabicParenBoth"/>
            </a:pPr>
            <a:r>
              <a:rPr lang="zh-CN" altLang="zh-CN" dirty="0">
                <a:solidFill>
                  <a:srgbClr val="FF0000"/>
                </a:solidFill>
                <a:latin typeface="Calibri" panose="020F0502020204030204" pitchFamily="34" charset="0"/>
                <a:ea typeface="宋体" panose="02010600030101010101" pitchFamily="2" charset="-122"/>
              </a:rPr>
              <a:t>【找链表的尾部倒数第二个结点】</a:t>
            </a:r>
            <a:endParaRPr lang="zh-CN" altLang="zh-CN" dirty="0"/>
          </a:p>
          <a:p>
            <a:pPr marL="342900" lvl="0" indent="-342900">
              <a:buFont typeface="+mj-lt"/>
              <a:buAutoNum type="arabicParenBoth"/>
            </a:pPr>
            <a:r>
              <a:rPr lang="zh-CN" altLang="zh-CN" dirty="0">
                <a:solidFill>
                  <a:srgbClr val="FF0000"/>
                </a:solidFill>
                <a:latin typeface="Calibri" panose="020F0502020204030204" pitchFamily="34" charset="0"/>
                <a:ea typeface="宋体" panose="02010600030101010101" pitchFamily="2" charset="-122"/>
              </a:rPr>
              <a:t>【将最后一个结点插入到链表的头部，成为第一个结点】</a:t>
            </a:r>
            <a:endParaRPr lang="zh-CN" altLang="zh-CN" dirty="0"/>
          </a:p>
          <a:p>
            <a:pPr marL="342900" lvl="0" indent="-342900">
              <a:buFont typeface="+mj-lt"/>
              <a:buAutoNum type="arabicParenBoth"/>
            </a:pPr>
            <a:r>
              <a:rPr lang="zh-CN" altLang="zh-CN" dirty="0">
                <a:solidFill>
                  <a:srgbClr val="FF0000"/>
                </a:solidFill>
                <a:latin typeface="Calibri" panose="020F0502020204030204" pitchFamily="34" charset="0"/>
                <a:ea typeface="宋体" panose="02010600030101010101" pitchFamily="2" charset="-122"/>
              </a:rPr>
              <a:t>【算法执行后的线性表为（</a:t>
            </a:r>
            <a:r>
              <a:rPr lang="en-US" altLang="zh-CN" dirty="0">
                <a:solidFill>
                  <a:srgbClr val="FF0000"/>
                </a:solidFill>
              </a:rPr>
              <a:t>a</a:t>
            </a:r>
            <a:r>
              <a:rPr lang="en-US" altLang="zh-CN" baseline="-25000" dirty="0">
                <a:solidFill>
                  <a:srgbClr val="FF0000"/>
                </a:solidFill>
              </a:rPr>
              <a:t>n</a:t>
            </a:r>
            <a:r>
              <a:rPr lang="en-US" altLang="zh-CN" dirty="0">
                <a:solidFill>
                  <a:srgbClr val="FF0000"/>
                </a:solidFill>
              </a:rPr>
              <a:t> , a</a:t>
            </a:r>
            <a:r>
              <a:rPr lang="en-US" altLang="zh-CN" baseline="-25000" dirty="0">
                <a:solidFill>
                  <a:srgbClr val="FF0000"/>
                </a:solidFill>
              </a:rPr>
              <a:t>1</a:t>
            </a:r>
            <a:r>
              <a:rPr lang="en-US" altLang="zh-CN" dirty="0">
                <a:solidFill>
                  <a:srgbClr val="FF0000"/>
                </a:solidFill>
              </a:rPr>
              <a:t>,a</a:t>
            </a:r>
            <a:r>
              <a:rPr lang="en-US" altLang="zh-CN" baseline="-25000" dirty="0">
                <a:solidFill>
                  <a:srgbClr val="FF0000"/>
                </a:solidFill>
              </a:rPr>
              <a:t>2</a:t>
            </a:r>
            <a:r>
              <a:rPr lang="en-US" altLang="zh-CN" dirty="0">
                <a:solidFill>
                  <a:srgbClr val="FF0000"/>
                </a:solidFill>
              </a:rPr>
              <a:t>,a</a:t>
            </a:r>
            <a:r>
              <a:rPr lang="en-US" altLang="zh-CN" baseline="-25000" dirty="0">
                <a:solidFill>
                  <a:srgbClr val="FF0000"/>
                </a:solidFill>
              </a:rPr>
              <a:t>3</a:t>
            </a:r>
            <a:r>
              <a:rPr lang="en-US" altLang="zh-CN" dirty="0">
                <a:solidFill>
                  <a:srgbClr val="FF0000"/>
                </a:solidFill>
              </a:rPr>
              <a:t>,</a:t>
            </a:r>
            <a:r>
              <a:rPr lang="zh-CN" altLang="zh-CN" dirty="0">
                <a:solidFill>
                  <a:srgbClr val="FF0000"/>
                </a:solidFill>
                <a:latin typeface="Calibri" panose="020F0502020204030204" pitchFamily="34" charset="0"/>
                <a:ea typeface="宋体" panose="02010600030101010101" pitchFamily="2" charset="-122"/>
              </a:rPr>
              <a:t>…</a:t>
            </a:r>
            <a:r>
              <a:rPr lang="en-US" altLang="zh-CN" dirty="0">
                <a:solidFill>
                  <a:srgbClr val="FF0000"/>
                </a:solidFill>
              </a:rPr>
              <a:t>,a</a:t>
            </a:r>
            <a:r>
              <a:rPr lang="en-US" altLang="zh-CN" baseline="-25000" dirty="0">
                <a:solidFill>
                  <a:srgbClr val="FF0000"/>
                </a:solidFill>
              </a:rPr>
              <a:t>n-1</a:t>
            </a:r>
            <a:r>
              <a:rPr lang="zh-CN" altLang="zh-CN" dirty="0">
                <a:solidFill>
                  <a:srgbClr val="FF0000"/>
                </a:solidFill>
                <a:latin typeface="Calibri" panose="020F0502020204030204" pitchFamily="34" charset="0"/>
                <a:ea typeface="宋体" panose="02010600030101010101" pitchFamily="2" charset="-122"/>
              </a:rPr>
              <a:t>）】</a:t>
            </a:r>
            <a:endParaRPr lang="zh-CN" altLang="zh-CN" dirty="0">
              <a:effectLst/>
            </a:endParaRPr>
          </a:p>
        </p:txBody>
      </p:sp>
    </p:spTree>
    <p:extLst>
      <p:ext uri="{BB962C8B-B14F-4D97-AF65-F5344CB8AC3E}">
        <p14:creationId xmlns:p14="http://schemas.microsoft.com/office/powerpoint/2010/main" val="390955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3D6D20-7762-3342-AB8A-3A317732FF31}"/>
              </a:ext>
            </a:extLst>
          </p:cNvPr>
          <p:cNvSpPr>
            <a:spLocks noGrp="1"/>
          </p:cNvSpPr>
          <p:nvPr>
            <p:ph type="title"/>
          </p:nvPr>
        </p:nvSpPr>
        <p:spPr/>
        <p:txBody>
          <a:bodyPr/>
          <a:lstStyle/>
          <a:p>
            <a:r>
              <a:rPr kumimoji="1" lang="zh-CN" altLang="en-US" dirty="0"/>
              <a:t>第</a:t>
            </a:r>
            <a:r>
              <a:rPr kumimoji="1" lang="en-US" altLang="zh-CN" dirty="0"/>
              <a:t>3</a:t>
            </a:r>
            <a:r>
              <a:rPr kumimoji="1" lang="zh-CN" altLang="en-US" dirty="0"/>
              <a:t>章：栈与队列</a:t>
            </a:r>
          </a:p>
        </p:txBody>
      </p:sp>
      <p:sp>
        <p:nvSpPr>
          <p:cNvPr id="3" name="内容占位符 2">
            <a:extLst>
              <a:ext uri="{FF2B5EF4-FFF2-40B4-BE49-F238E27FC236}">
                <a16:creationId xmlns:a16="http://schemas.microsoft.com/office/drawing/2014/main" id="{0106A774-FE17-4841-9AAD-14303374C551}"/>
              </a:ext>
            </a:extLst>
          </p:cNvPr>
          <p:cNvSpPr>
            <a:spLocks noGrp="1"/>
          </p:cNvSpPr>
          <p:nvPr>
            <p:ph idx="1"/>
          </p:nvPr>
        </p:nvSpPr>
        <p:spPr/>
        <p:txBody>
          <a:bodyPr/>
          <a:lstStyle/>
          <a:p>
            <a:r>
              <a:rPr kumimoji="1" lang="zh-CN" altLang="en-US" dirty="0"/>
              <a:t>栈的基本操作（顺序栈、链栈）</a:t>
            </a:r>
            <a:endParaRPr kumimoji="1" lang="en-US" altLang="zh-CN" dirty="0"/>
          </a:p>
          <a:p>
            <a:r>
              <a:rPr kumimoji="1" lang="zh-CN" altLang="en-US" dirty="0"/>
              <a:t>栈的应用，如：表达式求值</a:t>
            </a:r>
            <a:endParaRPr kumimoji="1" lang="en-US" altLang="zh-CN" dirty="0"/>
          </a:p>
          <a:p>
            <a:r>
              <a:rPr kumimoji="1" lang="zh-CN" altLang="en-US" dirty="0"/>
              <a:t>栈与递归：汉诺塔问题，斐波那契数列</a:t>
            </a:r>
            <a:endParaRPr kumimoji="1" lang="en-US" altLang="zh-CN" dirty="0"/>
          </a:p>
          <a:p>
            <a:r>
              <a:rPr kumimoji="1" lang="zh-CN" altLang="en-US" dirty="0"/>
              <a:t>队列的基本操作（顺序队列，链队列）</a:t>
            </a:r>
            <a:endParaRPr kumimoji="1" lang="en-US" altLang="zh-CN" dirty="0"/>
          </a:p>
          <a:p>
            <a:r>
              <a:rPr kumimoji="1" lang="zh-CN" altLang="en-US" dirty="0"/>
              <a:t>循环队列</a:t>
            </a:r>
            <a:endParaRPr kumimoji="1" lang="en-US" altLang="zh-CN" dirty="0"/>
          </a:p>
          <a:p>
            <a:r>
              <a:rPr kumimoji="1" lang="zh-CN" altLang="en-US" dirty="0"/>
              <a:t>队列的应用</a:t>
            </a:r>
            <a:endParaRPr kumimoji="1" lang="en-US" altLang="zh-CN" dirty="0"/>
          </a:p>
          <a:p>
            <a:endParaRPr kumimoji="1" lang="zh-CN" altLang="en-US" dirty="0"/>
          </a:p>
        </p:txBody>
      </p:sp>
    </p:spTree>
    <p:extLst>
      <p:ext uri="{BB962C8B-B14F-4D97-AF65-F5344CB8AC3E}">
        <p14:creationId xmlns:p14="http://schemas.microsoft.com/office/powerpoint/2010/main" val="1206451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C463F70-0018-6549-BA9E-99D3FC7F437B}"/>
              </a:ext>
            </a:extLst>
          </p:cNvPr>
          <p:cNvSpPr/>
          <p:nvPr/>
        </p:nvSpPr>
        <p:spPr>
          <a:xfrm>
            <a:off x="840058" y="625579"/>
            <a:ext cx="10567640" cy="954107"/>
          </a:xfrm>
          <a:prstGeom prst="rect">
            <a:avLst/>
          </a:prstGeom>
        </p:spPr>
        <p:txBody>
          <a:bodyPr wrap="square">
            <a:spAutoFit/>
          </a:bodyPr>
          <a:lstStyle/>
          <a:p>
            <a:r>
              <a:rPr lang="zh-CN" altLang="en-US" sz="2800" dirty="0"/>
              <a:t>有一个顺序栈</a:t>
            </a:r>
            <a:r>
              <a:rPr lang="en" altLang="zh-CN" sz="2800" dirty="0"/>
              <a:t>S</a:t>
            </a:r>
            <a:r>
              <a:rPr lang="zh-CN" altLang="en" sz="2800" dirty="0"/>
              <a:t>，</a:t>
            </a:r>
            <a:r>
              <a:rPr lang="zh-CN" altLang="en-US" sz="2800" dirty="0"/>
              <a:t>元素</a:t>
            </a:r>
            <a:r>
              <a:rPr lang="en" altLang="zh-CN" sz="2800" dirty="0"/>
              <a:t>a1,a2,a3,a4,a5,a6,a7</a:t>
            </a:r>
            <a:r>
              <a:rPr lang="zh-CN" altLang="en-US" sz="2800" dirty="0"/>
              <a:t>依次进栈，如果元素出栈顺序为</a:t>
            </a:r>
            <a:r>
              <a:rPr lang="en" altLang="zh-CN" sz="2800" dirty="0"/>
              <a:t>a2,a3,a4,a6,a5,a1,a7</a:t>
            </a:r>
            <a:r>
              <a:rPr lang="zh-CN" altLang="en" sz="2800" dirty="0"/>
              <a:t>，</a:t>
            </a:r>
            <a:r>
              <a:rPr lang="zh-CN" altLang="en-US" sz="2800" dirty="0"/>
              <a:t>则顺序栈的容量至少应为多少？ </a:t>
            </a:r>
          </a:p>
        </p:txBody>
      </p:sp>
      <p:sp>
        <p:nvSpPr>
          <p:cNvPr id="5" name="矩形 4">
            <a:extLst>
              <a:ext uri="{FF2B5EF4-FFF2-40B4-BE49-F238E27FC236}">
                <a16:creationId xmlns:a16="http://schemas.microsoft.com/office/drawing/2014/main" id="{B9E781B8-9169-FA4C-8E08-B55A1834134D}"/>
              </a:ext>
            </a:extLst>
          </p:cNvPr>
          <p:cNvSpPr/>
          <p:nvPr/>
        </p:nvSpPr>
        <p:spPr>
          <a:xfrm>
            <a:off x="5570856" y="3244334"/>
            <a:ext cx="1050288" cy="369332"/>
          </a:xfrm>
          <a:prstGeom prst="rect">
            <a:avLst/>
          </a:prstGeom>
        </p:spPr>
        <p:txBody>
          <a:bodyPr wrap="none">
            <a:spAutoFit/>
          </a:bodyPr>
          <a:lstStyle/>
          <a:p>
            <a:pPr algn="just">
              <a:spcAft>
                <a:spcPts val="0"/>
              </a:spcAft>
            </a:pPr>
            <a:r>
              <a:rPr lang="zh-CN" altLang="zh-CN" kern="100" dirty="0">
                <a:solidFill>
                  <a:srgbClr val="FF0000"/>
                </a:solidFill>
                <a:latin typeface="Times New Roman" panose="02020603050405020304" pitchFamily="18" charset="0"/>
                <a:ea typeface="宋体" panose="02010600030101010101" pitchFamily="2" charset="-122"/>
              </a:rPr>
              <a:t>答案</a:t>
            </a:r>
            <a:r>
              <a:rPr lang="zh-CN" altLang="en-US" kern="100" dirty="0">
                <a:solidFill>
                  <a:srgbClr val="FF0000"/>
                </a:solidFill>
                <a:latin typeface="Times New Roman" panose="02020603050405020304" pitchFamily="18" charset="0"/>
                <a:ea typeface="宋体" panose="02010600030101010101" pitchFamily="2" charset="-122"/>
              </a:rPr>
              <a:t>：</a:t>
            </a:r>
            <a:r>
              <a:rPr lang="en-US" altLang="zh-CN" kern="100" dirty="0">
                <a:solidFill>
                  <a:srgbClr val="FF0000"/>
                </a:solidFill>
                <a:latin typeface="Times New Roman" panose="02020603050405020304" pitchFamily="18" charset="0"/>
                <a:ea typeface="宋体" panose="02010600030101010101" pitchFamily="2" charset="-122"/>
              </a:rPr>
              <a:t> 3</a:t>
            </a:r>
            <a:endParaRPr lang="zh-CN" altLang="zh-CN"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468008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1CDD9C2-3073-FF46-86D8-D1E6FAD755FE}"/>
              </a:ext>
            </a:extLst>
          </p:cNvPr>
          <p:cNvSpPr/>
          <p:nvPr/>
        </p:nvSpPr>
        <p:spPr>
          <a:xfrm>
            <a:off x="1051930" y="718807"/>
            <a:ext cx="10411523" cy="954107"/>
          </a:xfrm>
          <a:prstGeom prst="rect">
            <a:avLst/>
          </a:prstGeom>
        </p:spPr>
        <p:txBody>
          <a:bodyPr wrap="square">
            <a:spAutoFit/>
          </a:bodyPr>
          <a:lstStyle/>
          <a:p>
            <a:r>
              <a:rPr lang="zh-CN" altLang="en-US" sz="2800" dirty="0"/>
              <a:t>利用栈求表达式（（</a:t>
            </a:r>
            <a:r>
              <a:rPr lang="en" altLang="zh-CN" sz="2800" dirty="0"/>
              <a:t>A-B</a:t>
            </a:r>
            <a:r>
              <a:rPr lang="zh-CN" altLang="en" sz="2800" dirty="0"/>
              <a:t>）</a:t>
            </a:r>
            <a:r>
              <a:rPr lang="en" altLang="zh-CN" sz="2800" dirty="0"/>
              <a:t>-C</a:t>
            </a:r>
            <a:r>
              <a:rPr lang="zh-CN" altLang="en" sz="2800" dirty="0"/>
              <a:t>）</a:t>
            </a:r>
            <a:r>
              <a:rPr lang="en" altLang="zh-CN" sz="2800" dirty="0"/>
              <a:t>- (D-(E-F)) </a:t>
            </a:r>
            <a:r>
              <a:rPr lang="zh-CN" altLang="en-US" sz="2800" dirty="0"/>
              <a:t>的值，运算符栈和操作数栈的深度至少为多少？画出栈的变化。</a:t>
            </a:r>
          </a:p>
        </p:txBody>
      </p:sp>
      <p:sp>
        <p:nvSpPr>
          <p:cNvPr id="5" name="矩形 4">
            <a:extLst>
              <a:ext uri="{FF2B5EF4-FFF2-40B4-BE49-F238E27FC236}">
                <a16:creationId xmlns:a16="http://schemas.microsoft.com/office/drawing/2014/main" id="{E09BC09F-4469-F246-BACB-033B811ADE13}"/>
              </a:ext>
            </a:extLst>
          </p:cNvPr>
          <p:cNvSpPr/>
          <p:nvPr/>
        </p:nvSpPr>
        <p:spPr>
          <a:xfrm>
            <a:off x="2328744" y="2777411"/>
            <a:ext cx="7857893" cy="1303177"/>
          </a:xfrm>
          <a:prstGeom prst="rect">
            <a:avLst/>
          </a:prstGeom>
        </p:spPr>
        <p:txBody>
          <a:bodyPr wrap="square">
            <a:spAutoFit/>
          </a:bodyPr>
          <a:lstStyle/>
          <a:p>
            <a:pPr algn="just">
              <a:lnSpc>
                <a:spcPct val="150000"/>
              </a:lnSpc>
              <a:spcAft>
                <a:spcPts val="0"/>
              </a:spcAft>
            </a:pPr>
            <a:r>
              <a:rPr lang="zh-CN" altLang="zh-CN" sz="2800" b="1" kern="100" dirty="0">
                <a:solidFill>
                  <a:srgbClr val="FF0000"/>
                </a:solidFill>
                <a:latin typeface="Times New Roman" panose="02020603050405020304" pitchFamily="18" charset="0"/>
                <a:ea typeface="宋体" panose="02010600030101010101" pitchFamily="2" charset="-122"/>
              </a:rPr>
              <a:t>运算符栈深度为</a:t>
            </a:r>
            <a:r>
              <a:rPr lang="en-US" altLang="zh-CN" sz="2800" b="1" kern="100" dirty="0">
                <a:solidFill>
                  <a:srgbClr val="FF0000"/>
                </a:solidFill>
                <a:latin typeface="Times New Roman" panose="02020603050405020304" pitchFamily="18" charset="0"/>
                <a:ea typeface="宋体" panose="02010600030101010101" pitchFamily="2" charset="-122"/>
              </a:rPr>
              <a:t>5</a:t>
            </a:r>
            <a:r>
              <a:rPr lang="zh-CN" altLang="zh-CN" sz="2800" b="1" kern="100" dirty="0">
                <a:solidFill>
                  <a:srgbClr val="FF0000"/>
                </a:solidFill>
                <a:latin typeface="Times New Roman" panose="02020603050405020304" pitchFamily="18" charset="0"/>
                <a:ea typeface="宋体" panose="02010600030101010101" pitchFamily="2" charset="-122"/>
              </a:rPr>
              <a:t>；操作数栈的深度为</a:t>
            </a:r>
            <a:r>
              <a:rPr lang="en-US" altLang="zh-CN" sz="2800" b="1" kern="100" dirty="0">
                <a:solidFill>
                  <a:srgbClr val="FF0000"/>
                </a:solidFill>
                <a:latin typeface="Times New Roman" panose="02020603050405020304" pitchFamily="18" charset="0"/>
                <a:ea typeface="宋体" panose="02010600030101010101" pitchFamily="2" charset="-122"/>
              </a:rPr>
              <a:t>4.</a:t>
            </a:r>
            <a:endParaRPr lang="zh-CN" altLang="zh-CN" sz="2800" kern="100" dirty="0">
              <a:latin typeface="Times New Roman" panose="02020603050405020304" pitchFamily="18" charset="0"/>
              <a:ea typeface="宋体" panose="02010600030101010101" pitchFamily="2" charset="-122"/>
            </a:endParaRPr>
          </a:p>
          <a:p>
            <a:pPr indent="267970" algn="just">
              <a:lnSpc>
                <a:spcPct val="150000"/>
              </a:lnSpc>
              <a:spcAft>
                <a:spcPts val="0"/>
              </a:spcAft>
            </a:pPr>
            <a:r>
              <a:rPr lang="zh-CN" altLang="zh-CN" sz="2800" b="1" kern="100" dirty="0">
                <a:solidFill>
                  <a:srgbClr val="FF0000"/>
                </a:solidFill>
                <a:latin typeface="Times New Roman" panose="02020603050405020304" pitchFamily="18" charset="0"/>
                <a:ea typeface="宋体" panose="02010600030101010101" pitchFamily="2" charset="-122"/>
              </a:rPr>
              <a:t>如果开始进栈一个</a:t>
            </a:r>
            <a:r>
              <a:rPr lang="en-US" altLang="zh-CN" sz="2800" b="1" kern="100" dirty="0">
                <a:solidFill>
                  <a:srgbClr val="FF0000"/>
                </a:solidFill>
                <a:latin typeface="Times New Roman" panose="02020603050405020304" pitchFamily="18" charset="0"/>
                <a:ea typeface="宋体" panose="02010600030101010101" pitchFamily="2" charset="-122"/>
              </a:rPr>
              <a:t>#</a:t>
            </a:r>
            <a:r>
              <a:rPr lang="zh-CN" altLang="zh-CN" sz="2800" b="1" kern="100" dirty="0">
                <a:solidFill>
                  <a:srgbClr val="FF0000"/>
                </a:solidFill>
                <a:latin typeface="Times New Roman" panose="02020603050405020304" pitchFamily="18" charset="0"/>
                <a:ea typeface="宋体" panose="02010600030101010101" pitchFamily="2" charset="-122"/>
              </a:rPr>
              <a:t>，运算符栈深度为</a:t>
            </a:r>
            <a:r>
              <a:rPr lang="en-US" altLang="zh-CN" sz="2800" b="1" kern="100" dirty="0">
                <a:solidFill>
                  <a:srgbClr val="FF0000"/>
                </a:solidFill>
                <a:latin typeface="Times New Roman" panose="02020603050405020304" pitchFamily="18" charset="0"/>
                <a:ea typeface="宋体" panose="02010600030101010101" pitchFamily="2" charset="-122"/>
              </a:rPr>
              <a:t>6</a:t>
            </a:r>
            <a:r>
              <a:rPr lang="zh-CN" altLang="zh-CN" sz="2800" b="1" kern="100" dirty="0">
                <a:solidFill>
                  <a:srgbClr val="FF0000"/>
                </a:solidFill>
                <a:latin typeface="Times New Roman" panose="02020603050405020304" pitchFamily="18" charset="0"/>
                <a:ea typeface="宋体" panose="02010600030101010101" pitchFamily="2" charset="-122"/>
              </a:rPr>
              <a:t>也算对。</a:t>
            </a:r>
            <a:endParaRPr lang="zh-CN" altLang="zh-CN" sz="2800"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312720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78A47D4-ABDA-7C48-8EFC-2CA2376B319F}"/>
              </a:ext>
            </a:extLst>
          </p:cNvPr>
          <p:cNvSpPr/>
          <p:nvPr/>
        </p:nvSpPr>
        <p:spPr>
          <a:xfrm>
            <a:off x="460917" y="409021"/>
            <a:ext cx="11270166" cy="1384995"/>
          </a:xfrm>
          <a:prstGeom prst="rect">
            <a:avLst/>
          </a:prstGeom>
        </p:spPr>
        <p:txBody>
          <a:bodyPr wrap="square">
            <a:spAutoFit/>
          </a:bodyPr>
          <a:lstStyle/>
          <a:p>
            <a:r>
              <a:rPr lang="zh-CN" altLang="en-US" sz="2800" dirty="0"/>
              <a:t>已知栈的两个操作</a:t>
            </a:r>
            <a:r>
              <a:rPr lang="en" altLang="zh-CN" sz="2800" dirty="0"/>
              <a:t>Push</a:t>
            </a:r>
            <a:r>
              <a:rPr lang="zh-CN" altLang="en" sz="2800" dirty="0"/>
              <a:t>、</a:t>
            </a:r>
            <a:r>
              <a:rPr lang="en" altLang="zh-CN" sz="2800" dirty="0"/>
              <a:t>Pop</a:t>
            </a:r>
            <a:r>
              <a:rPr lang="zh-CN" altLang="en-US" sz="2800" dirty="0"/>
              <a:t>的时间复杂度是</a:t>
            </a:r>
            <a:r>
              <a:rPr lang="en" altLang="zh-CN" sz="2800" dirty="0"/>
              <a:t>O</a:t>
            </a:r>
            <a:r>
              <a:rPr lang="zh-CN" altLang="en" sz="2800" dirty="0"/>
              <a:t>（</a:t>
            </a:r>
            <a:r>
              <a:rPr lang="en" altLang="zh-CN" sz="2800" dirty="0"/>
              <a:t>1</a:t>
            </a:r>
            <a:r>
              <a:rPr lang="zh-CN" altLang="en" sz="2800" dirty="0"/>
              <a:t>），</a:t>
            </a:r>
            <a:r>
              <a:rPr lang="zh-CN" altLang="en-US" sz="2800" dirty="0"/>
              <a:t>请用</a:t>
            </a:r>
            <a:r>
              <a:rPr lang="en-US" altLang="zh-CN" sz="2800" dirty="0"/>
              <a:t>2</a:t>
            </a:r>
            <a:r>
              <a:rPr lang="zh-CN" altLang="en-US" sz="2800" dirty="0"/>
              <a:t>个栈实现一个队列的入队</a:t>
            </a:r>
            <a:r>
              <a:rPr lang="en-US" altLang="zh-CN" sz="2800" dirty="0"/>
              <a:t>(</a:t>
            </a:r>
            <a:r>
              <a:rPr lang="en" altLang="zh-CN" sz="2800" dirty="0"/>
              <a:t>Enqueue)</a:t>
            </a:r>
            <a:r>
              <a:rPr lang="zh-CN" altLang="en-US" sz="2800" dirty="0"/>
              <a:t>和出队</a:t>
            </a:r>
            <a:r>
              <a:rPr lang="en-US" altLang="zh-CN" sz="2800" dirty="0"/>
              <a:t>(</a:t>
            </a:r>
            <a:r>
              <a:rPr lang="en" altLang="zh-CN" sz="2800" dirty="0"/>
              <a:t>Dequeue)</a:t>
            </a:r>
            <a:r>
              <a:rPr lang="zh-CN" altLang="en-US" sz="2800" dirty="0"/>
              <a:t>操作，给出算法思路。</a:t>
            </a:r>
            <a:r>
              <a:rPr lang="en" altLang="zh-CN" sz="2800" dirty="0"/>
              <a:t>Enqueue</a:t>
            </a:r>
            <a:r>
              <a:rPr lang="zh-CN" altLang="en-US" sz="2800" dirty="0"/>
              <a:t>和</a:t>
            </a:r>
            <a:r>
              <a:rPr lang="en" altLang="zh-CN" sz="2800" dirty="0"/>
              <a:t>Dequeue</a:t>
            </a:r>
            <a:r>
              <a:rPr lang="zh-CN" altLang="en-US" sz="2800" dirty="0"/>
              <a:t>的时间复杂度可以是</a:t>
            </a:r>
            <a:r>
              <a:rPr lang="en" altLang="zh-CN" sz="2800" dirty="0"/>
              <a:t>O</a:t>
            </a:r>
            <a:r>
              <a:rPr lang="zh-CN" altLang="en" sz="2800" dirty="0"/>
              <a:t>（</a:t>
            </a:r>
            <a:r>
              <a:rPr lang="en" altLang="zh-CN" sz="2800" dirty="0"/>
              <a:t>1</a:t>
            </a:r>
            <a:r>
              <a:rPr lang="zh-CN" altLang="en" sz="2800" dirty="0"/>
              <a:t>）</a:t>
            </a:r>
            <a:r>
              <a:rPr lang="zh-CN" altLang="en-US" sz="2800" dirty="0"/>
              <a:t>吗？给出分析。 </a:t>
            </a:r>
          </a:p>
        </p:txBody>
      </p:sp>
      <p:sp>
        <p:nvSpPr>
          <p:cNvPr id="5" name="矩形 4">
            <a:extLst>
              <a:ext uri="{FF2B5EF4-FFF2-40B4-BE49-F238E27FC236}">
                <a16:creationId xmlns:a16="http://schemas.microsoft.com/office/drawing/2014/main" id="{D2588899-799D-2D40-AE43-3BD48D550996}"/>
              </a:ext>
            </a:extLst>
          </p:cNvPr>
          <p:cNvSpPr/>
          <p:nvPr/>
        </p:nvSpPr>
        <p:spPr>
          <a:xfrm>
            <a:off x="806604" y="2693900"/>
            <a:ext cx="10556489" cy="3046988"/>
          </a:xfrm>
          <a:prstGeom prst="rect">
            <a:avLst/>
          </a:prstGeom>
        </p:spPr>
        <p:txBody>
          <a:bodyPr wrap="square">
            <a:spAutoFit/>
          </a:bodyPr>
          <a:lstStyle/>
          <a:p>
            <a:pPr>
              <a:spcAft>
                <a:spcPts val="0"/>
              </a:spcAft>
            </a:pPr>
            <a:r>
              <a:rPr lang="zh-CN" altLang="zh-CN" sz="2400" b="1" kern="100" dirty="0">
                <a:solidFill>
                  <a:srgbClr val="FF0000"/>
                </a:solidFill>
                <a:latin typeface="Times New Roman" panose="02020603050405020304" pitchFamily="18" charset="0"/>
                <a:ea typeface="宋体" panose="02010600030101010101" pitchFamily="2" charset="-122"/>
              </a:rPr>
              <a:t>假定两个栈分别是</a:t>
            </a:r>
            <a:r>
              <a:rPr lang="en-US" altLang="zh-CN" sz="2400" b="1" kern="100" dirty="0">
                <a:solidFill>
                  <a:srgbClr val="FF0000"/>
                </a:solidFill>
                <a:latin typeface="Times New Roman" panose="02020603050405020304" pitchFamily="18" charset="0"/>
                <a:ea typeface="宋体" panose="02010600030101010101" pitchFamily="2" charset="-122"/>
              </a:rPr>
              <a:t>inbox</a:t>
            </a:r>
            <a:r>
              <a:rPr lang="zh-CN" altLang="zh-CN" sz="2400" b="1" kern="100" dirty="0">
                <a:solidFill>
                  <a:srgbClr val="FF0000"/>
                </a:solidFill>
                <a:latin typeface="Times New Roman" panose="02020603050405020304" pitchFamily="18" charset="0"/>
                <a:ea typeface="宋体" panose="02010600030101010101" pitchFamily="2" charset="-122"/>
              </a:rPr>
              <a:t>和</a:t>
            </a:r>
            <a:r>
              <a:rPr lang="en-US" altLang="zh-CN" sz="2400" b="1" kern="100" dirty="0">
                <a:solidFill>
                  <a:srgbClr val="FF0000"/>
                </a:solidFill>
                <a:latin typeface="Times New Roman" panose="02020603050405020304" pitchFamily="18" charset="0"/>
                <a:ea typeface="宋体" panose="02010600030101010101" pitchFamily="2" charset="-122"/>
              </a:rPr>
              <a:t>outbox</a:t>
            </a:r>
            <a:r>
              <a:rPr lang="zh-CN" altLang="zh-CN" sz="2400" b="1" kern="100" dirty="0">
                <a:solidFill>
                  <a:srgbClr val="FF0000"/>
                </a:solidFill>
                <a:latin typeface="Times New Roman" panose="02020603050405020304" pitchFamily="18" charset="0"/>
                <a:ea typeface="宋体" panose="02010600030101010101" pitchFamily="2" charset="-122"/>
              </a:rPr>
              <a:t>。</a:t>
            </a:r>
            <a:br>
              <a:rPr lang="en-US" altLang="zh-CN" sz="2400" b="1" kern="100" dirty="0">
                <a:solidFill>
                  <a:srgbClr val="FF0000"/>
                </a:solidFill>
                <a:latin typeface="Times New Roman" panose="02020603050405020304" pitchFamily="18" charset="0"/>
                <a:ea typeface="宋体" panose="02010600030101010101" pitchFamily="2" charset="-122"/>
              </a:rPr>
            </a:br>
            <a:br>
              <a:rPr lang="en-US" altLang="zh-CN" sz="2400" b="1" kern="100" dirty="0">
                <a:solidFill>
                  <a:srgbClr val="FF0000"/>
                </a:solidFill>
                <a:latin typeface="Times New Roman" panose="02020603050405020304" pitchFamily="18" charset="0"/>
                <a:ea typeface="宋体" panose="02010600030101010101" pitchFamily="2" charset="-122"/>
              </a:rPr>
            </a:br>
            <a:r>
              <a:rPr lang="zh-CN" altLang="zh-CN" sz="2400" b="1" kern="100" dirty="0">
                <a:solidFill>
                  <a:srgbClr val="FF0000"/>
                </a:solidFill>
                <a:latin typeface="Times New Roman" panose="02020603050405020304" pitchFamily="18" charset="0"/>
                <a:ea typeface="宋体" panose="02010600030101010101" pitchFamily="2" charset="-122"/>
              </a:rPr>
              <a:t>对于</a:t>
            </a:r>
            <a:r>
              <a:rPr lang="en-US" altLang="zh-CN" sz="2400" b="1" kern="100" dirty="0">
                <a:solidFill>
                  <a:srgbClr val="FF0000"/>
                </a:solidFill>
                <a:latin typeface="Times New Roman" panose="02020603050405020304" pitchFamily="18" charset="0"/>
                <a:ea typeface="宋体" panose="02010600030101010101" pitchFamily="2" charset="-122"/>
              </a:rPr>
              <a:t>Enqueue</a:t>
            </a:r>
            <a:r>
              <a:rPr lang="zh-CN" altLang="zh-CN" sz="2400" b="1" kern="100" dirty="0">
                <a:solidFill>
                  <a:srgbClr val="FF0000"/>
                </a:solidFill>
                <a:latin typeface="Times New Roman" panose="02020603050405020304" pitchFamily="18" charset="0"/>
                <a:ea typeface="宋体" panose="02010600030101010101" pitchFamily="2" charset="-122"/>
              </a:rPr>
              <a:t>操作，都是对</a:t>
            </a:r>
            <a:r>
              <a:rPr lang="en-US" altLang="zh-CN" sz="2400" b="1" kern="100" dirty="0">
                <a:solidFill>
                  <a:srgbClr val="FF0000"/>
                </a:solidFill>
                <a:latin typeface="Times New Roman" panose="02020603050405020304" pitchFamily="18" charset="0"/>
                <a:ea typeface="宋体" panose="02010600030101010101" pitchFamily="2" charset="-122"/>
              </a:rPr>
              <a:t>inbox</a:t>
            </a:r>
            <a:r>
              <a:rPr lang="zh-CN" altLang="zh-CN" sz="2400" b="1" kern="100" dirty="0">
                <a:solidFill>
                  <a:srgbClr val="FF0000"/>
                </a:solidFill>
                <a:latin typeface="Times New Roman" panose="02020603050405020304" pitchFamily="18" charset="0"/>
                <a:ea typeface="宋体" panose="02010600030101010101" pitchFamily="2" charset="-122"/>
              </a:rPr>
              <a:t>进行</a:t>
            </a:r>
            <a:r>
              <a:rPr lang="en-US" altLang="zh-CN" sz="2400" b="1" kern="100" dirty="0">
                <a:solidFill>
                  <a:srgbClr val="FF0000"/>
                </a:solidFill>
                <a:latin typeface="Times New Roman" panose="02020603050405020304" pitchFamily="18" charset="0"/>
                <a:ea typeface="宋体" panose="02010600030101010101" pitchFamily="2" charset="-122"/>
              </a:rPr>
              <a:t>push</a:t>
            </a:r>
            <a:r>
              <a:rPr lang="zh-CN" altLang="zh-CN" sz="2400" b="1" kern="100" dirty="0">
                <a:solidFill>
                  <a:srgbClr val="FF0000"/>
                </a:solidFill>
                <a:latin typeface="Times New Roman" panose="02020603050405020304" pitchFamily="18" charset="0"/>
                <a:ea typeface="宋体" panose="02010600030101010101" pitchFamily="2" charset="-122"/>
              </a:rPr>
              <a:t>操作。</a:t>
            </a:r>
            <a:br>
              <a:rPr lang="en-US" altLang="zh-CN" sz="2400" b="1" kern="100" dirty="0">
                <a:solidFill>
                  <a:srgbClr val="FF0000"/>
                </a:solidFill>
                <a:latin typeface="Times New Roman" panose="02020603050405020304" pitchFamily="18" charset="0"/>
                <a:ea typeface="宋体" panose="02010600030101010101" pitchFamily="2" charset="-122"/>
              </a:rPr>
            </a:br>
            <a:r>
              <a:rPr lang="zh-CN" altLang="zh-CN" sz="2400" b="1" kern="100" dirty="0">
                <a:solidFill>
                  <a:srgbClr val="FF0000"/>
                </a:solidFill>
                <a:latin typeface="Times New Roman" panose="02020603050405020304" pitchFamily="18" charset="0"/>
                <a:ea typeface="宋体" panose="02010600030101010101" pitchFamily="2" charset="-122"/>
              </a:rPr>
              <a:t>对于</a:t>
            </a:r>
            <a:r>
              <a:rPr lang="en-US" altLang="zh-CN" sz="2400" b="1" kern="100" dirty="0">
                <a:solidFill>
                  <a:srgbClr val="FF0000"/>
                </a:solidFill>
                <a:latin typeface="Times New Roman" panose="02020603050405020304" pitchFamily="18" charset="0"/>
                <a:ea typeface="宋体" panose="02010600030101010101" pitchFamily="2" charset="-122"/>
              </a:rPr>
              <a:t>Dequeue</a:t>
            </a:r>
            <a:r>
              <a:rPr lang="zh-CN" altLang="zh-CN" sz="2400" b="1" kern="100" dirty="0">
                <a:solidFill>
                  <a:srgbClr val="FF0000"/>
                </a:solidFill>
                <a:latin typeface="Times New Roman" panose="02020603050405020304" pitchFamily="18" charset="0"/>
                <a:ea typeface="宋体" panose="02010600030101010101" pitchFamily="2" charset="-122"/>
              </a:rPr>
              <a:t>操作，如果</a:t>
            </a:r>
            <a:r>
              <a:rPr lang="en-US" altLang="zh-CN" sz="2400" b="1" kern="100" dirty="0">
                <a:solidFill>
                  <a:srgbClr val="FF0000"/>
                </a:solidFill>
                <a:latin typeface="Times New Roman" panose="02020603050405020304" pitchFamily="18" charset="0"/>
                <a:ea typeface="宋体" panose="02010600030101010101" pitchFamily="2" charset="-122"/>
              </a:rPr>
              <a:t>outbox</a:t>
            </a:r>
            <a:r>
              <a:rPr lang="zh-CN" altLang="zh-CN" sz="2400" b="1" kern="100" dirty="0">
                <a:solidFill>
                  <a:srgbClr val="FF0000"/>
                </a:solidFill>
                <a:latin typeface="Times New Roman" panose="02020603050405020304" pitchFamily="18" charset="0"/>
                <a:ea typeface="宋体" panose="02010600030101010101" pitchFamily="2" charset="-122"/>
              </a:rPr>
              <a:t>栈为空，则将</a:t>
            </a:r>
            <a:r>
              <a:rPr lang="en-US" altLang="zh-CN" sz="2400" b="1" kern="100" dirty="0">
                <a:solidFill>
                  <a:srgbClr val="FF0000"/>
                </a:solidFill>
                <a:latin typeface="Times New Roman" panose="02020603050405020304" pitchFamily="18" charset="0"/>
                <a:ea typeface="宋体" panose="02010600030101010101" pitchFamily="2" charset="-122"/>
              </a:rPr>
              <a:t>inbox</a:t>
            </a:r>
            <a:r>
              <a:rPr lang="zh-CN" altLang="zh-CN" sz="2400" b="1" kern="100" dirty="0">
                <a:solidFill>
                  <a:srgbClr val="FF0000"/>
                </a:solidFill>
                <a:latin typeface="Times New Roman" panose="02020603050405020304" pitchFamily="18" charset="0"/>
                <a:ea typeface="宋体" panose="02010600030101010101" pitchFamily="2" charset="-122"/>
              </a:rPr>
              <a:t>的内容全部倒入</a:t>
            </a:r>
            <a:r>
              <a:rPr lang="en-US" altLang="zh-CN" sz="2400" b="1" kern="100" dirty="0">
                <a:solidFill>
                  <a:srgbClr val="FF0000"/>
                </a:solidFill>
                <a:latin typeface="Times New Roman" panose="02020603050405020304" pitchFamily="18" charset="0"/>
                <a:ea typeface="宋体" panose="02010600030101010101" pitchFamily="2" charset="-122"/>
              </a:rPr>
              <a:t>outbox</a:t>
            </a:r>
            <a:r>
              <a:rPr lang="zh-CN" altLang="zh-CN" sz="2400" b="1" kern="100" dirty="0">
                <a:solidFill>
                  <a:srgbClr val="FF0000"/>
                </a:solidFill>
                <a:latin typeface="Times New Roman" panose="02020603050405020304" pitchFamily="18" charset="0"/>
                <a:ea typeface="宋体" panose="02010600030101010101" pitchFamily="2" charset="-122"/>
              </a:rPr>
              <a:t>，然后弹出。如果</a:t>
            </a:r>
            <a:r>
              <a:rPr lang="en-US" altLang="zh-CN" sz="2400" b="1" kern="100" dirty="0">
                <a:solidFill>
                  <a:srgbClr val="FF0000"/>
                </a:solidFill>
                <a:latin typeface="Times New Roman" panose="02020603050405020304" pitchFamily="18" charset="0"/>
                <a:ea typeface="宋体" panose="02010600030101010101" pitchFamily="2" charset="-122"/>
              </a:rPr>
              <a:t>outbox</a:t>
            </a:r>
            <a:r>
              <a:rPr lang="zh-CN" altLang="zh-CN" sz="2400" b="1" kern="100" dirty="0">
                <a:solidFill>
                  <a:srgbClr val="FF0000"/>
                </a:solidFill>
                <a:latin typeface="Times New Roman" panose="02020603050405020304" pitchFamily="18" charset="0"/>
                <a:ea typeface="宋体" panose="02010600030101010101" pitchFamily="2" charset="-122"/>
              </a:rPr>
              <a:t>栈不为空，则直接对</a:t>
            </a:r>
            <a:r>
              <a:rPr lang="en-US" altLang="zh-CN" sz="2400" b="1" kern="100" dirty="0">
                <a:solidFill>
                  <a:srgbClr val="FF0000"/>
                </a:solidFill>
                <a:latin typeface="Times New Roman" panose="02020603050405020304" pitchFamily="18" charset="0"/>
                <a:ea typeface="宋体" panose="02010600030101010101" pitchFamily="2" charset="-122"/>
              </a:rPr>
              <a:t>outbox</a:t>
            </a:r>
            <a:r>
              <a:rPr lang="zh-CN" altLang="zh-CN" sz="2400" b="1" kern="100" dirty="0">
                <a:solidFill>
                  <a:srgbClr val="FF0000"/>
                </a:solidFill>
                <a:latin typeface="Times New Roman" panose="02020603050405020304" pitchFamily="18" charset="0"/>
                <a:ea typeface="宋体" panose="02010600030101010101" pitchFamily="2" charset="-122"/>
              </a:rPr>
              <a:t>弹出。</a:t>
            </a:r>
            <a:br>
              <a:rPr lang="en-US" altLang="zh-CN" sz="2400" b="1" kern="100" dirty="0">
                <a:solidFill>
                  <a:srgbClr val="FF0000"/>
                </a:solidFill>
                <a:latin typeface="Times New Roman" panose="02020603050405020304" pitchFamily="18" charset="0"/>
                <a:ea typeface="宋体" panose="02010600030101010101" pitchFamily="2" charset="-122"/>
              </a:rPr>
            </a:br>
            <a:br>
              <a:rPr lang="en-US" altLang="zh-CN" sz="2400" b="1" kern="100" dirty="0">
                <a:solidFill>
                  <a:srgbClr val="FF0000"/>
                </a:solidFill>
                <a:latin typeface="Times New Roman" panose="02020603050405020304" pitchFamily="18" charset="0"/>
                <a:ea typeface="宋体" panose="02010600030101010101" pitchFamily="2" charset="-122"/>
              </a:rPr>
            </a:br>
            <a:r>
              <a:rPr lang="zh-CN" altLang="zh-CN" sz="2400" b="1" kern="100" dirty="0">
                <a:solidFill>
                  <a:srgbClr val="FF0000"/>
                </a:solidFill>
                <a:latin typeface="Times New Roman" panose="02020603050405020304" pitchFamily="18" charset="0"/>
                <a:ea typeface="宋体" panose="02010600030101010101" pitchFamily="2" charset="-122"/>
              </a:rPr>
              <a:t>这个算法的效率在大多数情况下表现良好，</a:t>
            </a:r>
            <a:r>
              <a:rPr lang="en-US" altLang="zh-CN" sz="2400" b="1" kern="100" dirty="0">
                <a:solidFill>
                  <a:srgbClr val="FF0000"/>
                </a:solidFill>
                <a:latin typeface="Times New Roman" panose="02020603050405020304" pitchFamily="18" charset="0"/>
                <a:ea typeface="宋体" panose="02010600030101010101" pitchFamily="2" charset="-122"/>
              </a:rPr>
              <a:t>Enqueue</a:t>
            </a:r>
            <a:r>
              <a:rPr lang="zh-CN" altLang="zh-CN" sz="2400" b="1" kern="100" dirty="0">
                <a:solidFill>
                  <a:srgbClr val="FF0000"/>
                </a:solidFill>
                <a:latin typeface="Times New Roman" panose="02020603050405020304" pitchFamily="18" charset="0"/>
                <a:ea typeface="宋体" panose="02010600030101010101" pitchFamily="2" charset="-122"/>
              </a:rPr>
              <a:t>永远是</a:t>
            </a:r>
            <a:r>
              <a:rPr lang="en-US" altLang="zh-CN" sz="2400" b="1" kern="100" dirty="0">
                <a:solidFill>
                  <a:srgbClr val="FF0000"/>
                </a:solidFill>
                <a:latin typeface="Times New Roman" panose="02020603050405020304" pitchFamily="18" charset="0"/>
                <a:ea typeface="宋体" panose="02010600030101010101" pitchFamily="2" charset="-122"/>
              </a:rPr>
              <a:t>O(1)</a:t>
            </a:r>
            <a:r>
              <a:rPr lang="zh-CN" altLang="zh-CN" sz="2400" b="1" kern="100" dirty="0">
                <a:solidFill>
                  <a:srgbClr val="FF0000"/>
                </a:solidFill>
                <a:latin typeface="Times New Roman" panose="02020603050405020304" pitchFamily="18" charset="0"/>
                <a:ea typeface="宋体" panose="02010600030101010101" pitchFamily="2" charset="-122"/>
              </a:rPr>
              <a:t>，</a:t>
            </a:r>
            <a:r>
              <a:rPr lang="en-US" altLang="zh-CN" sz="2400" b="1" kern="100" dirty="0">
                <a:solidFill>
                  <a:srgbClr val="FF0000"/>
                </a:solidFill>
                <a:latin typeface="Times New Roman" panose="02020603050405020304" pitchFamily="18" charset="0"/>
                <a:ea typeface="宋体" panose="02010600030101010101" pitchFamily="2" charset="-122"/>
              </a:rPr>
              <a:t>Dequeue</a:t>
            </a:r>
            <a:r>
              <a:rPr lang="zh-CN" altLang="zh-CN" sz="2400" b="1" kern="100" dirty="0">
                <a:solidFill>
                  <a:srgbClr val="FF0000"/>
                </a:solidFill>
                <a:latin typeface="Times New Roman" panose="02020603050405020304" pitchFamily="18" charset="0"/>
                <a:ea typeface="宋体" panose="02010600030101010101" pitchFamily="2" charset="-122"/>
              </a:rPr>
              <a:t>在大多数情况下表现良好。</a:t>
            </a:r>
            <a:endParaRPr lang="zh-CN" altLang="zh-CN" sz="2400"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11981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42381" y="668920"/>
            <a:ext cx="7297190" cy="523220"/>
          </a:xfrm>
          <a:prstGeom prst="rect">
            <a:avLst/>
          </a:prstGeom>
        </p:spPr>
        <p:txBody>
          <a:bodyPr wrap="none">
            <a:spAutoFit/>
          </a:bodyPr>
          <a:lstStyle/>
          <a:p>
            <a:r>
              <a:rPr lang="zh-CN" altLang="en-US" sz="2800" dirty="0"/>
              <a:t>用递归的方法判断整数组</a:t>
            </a:r>
            <a:r>
              <a:rPr lang="en-US" altLang="zh-CN" sz="2800" dirty="0"/>
              <a:t>a[N]</a:t>
            </a:r>
            <a:r>
              <a:rPr lang="zh-CN" altLang="en-US" sz="2800" dirty="0"/>
              <a:t>是不是升序排列</a:t>
            </a:r>
          </a:p>
        </p:txBody>
      </p:sp>
      <p:pic>
        <p:nvPicPr>
          <p:cNvPr id="6" name="图片 5"/>
          <p:cNvPicPr>
            <a:picLocks noChangeAspect="1"/>
          </p:cNvPicPr>
          <p:nvPr/>
        </p:nvPicPr>
        <p:blipFill>
          <a:blip r:embed="rId2"/>
          <a:stretch>
            <a:fillRect/>
          </a:stretch>
        </p:blipFill>
        <p:spPr>
          <a:xfrm>
            <a:off x="942381" y="1572419"/>
            <a:ext cx="9343969" cy="4287232"/>
          </a:xfrm>
          <a:prstGeom prst="rect">
            <a:avLst/>
          </a:prstGeom>
        </p:spPr>
      </p:pic>
    </p:spTree>
    <p:extLst>
      <p:ext uri="{BB962C8B-B14F-4D97-AF65-F5344CB8AC3E}">
        <p14:creationId xmlns:p14="http://schemas.microsoft.com/office/powerpoint/2010/main" val="84251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58DBF-DE46-224D-B2AE-6DF5AE29D737}"/>
              </a:ext>
            </a:extLst>
          </p:cNvPr>
          <p:cNvSpPr>
            <a:spLocks noGrp="1"/>
          </p:cNvSpPr>
          <p:nvPr>
            <p:ph type="title"/>
          </p:nvPr>
        </p:nvSpPr>
        <p:spPr/>
        <p:txBody>
          <a:bodyPr/>
          <a:lstStyle/>
          <a:p>
            <a:r>
              <a:rPr kumimoji="1" lang="zh-CN" altLang="en-US" dirty="0"/>
              <a:t>第</a:t>
            </a:r>
            <a:r>
              <a:rPr kumimoji="1" lang="en-US" altLang="zh-CN" dirty="0"/>
              <a:t>4</a:t>
            </a:r>
            <a:r>
              <a:rPr kumimoji="1" lang="zh-CN" altLang="en-US" dirty="0"/>
              <a:t>章：串</a:t>
            </a:r>
          </a:p>
        </p:txBody>
      </p:sp>
      <p:sp>
        <p:nvSpPr>
          <p:cNvPr id="3" name="内容占位符 2">
            <a:extLst>
              <a:ext uri="{FF2B5EF4-FFF2-40B4-BE49-F238E27FC236}">
                <a16:creationId xmlns:a16="http://schemas.microsoft.com/office/drawing/2014/main" id="{9B8FF8B4-D9E5-CA4F-AFA9-96375A4CD8F7}"/>
              </a:ext>
            </a:extLst>
          </p:cNvPr>
          <p:cNvSpPr>
            <a:spLocks noGrp="1"/>
          </p:cNvSpPr>
          <p:nvPr>
            <p:ph idx="1"/>
          </p:nvPr>
        </p:nvSpPr>
        <p:spPr/>
        <p:txBody>
          <a:bodyPr/>
          <a:lstStyle/>
          <a:p>
            <a:pPr marL="514350" indent="-514350">
              <a:buFont typeface="+mj-lt"/>
              <a:buAutoNum type="arabicPeriod"/>
            </a:pPr>
            <a:r>
              <a:rPr kumimoji="1" lang="zh-CN" altLang="en-US" dirty="0"/>
              <a:t>串的存储和基本操作</a:t>
            </a:r>
            <a:endParaRPr kumimoji="1" lang="en-US" altLang="zh-CN" dirty="0"/>
          </a:p>
          <a:p>
            <a:pPr marL="514350" indent="-514350">
              <a:buFont typeface="+mj-lt"/>
              <a:buAutoNum type="arabicPeriod"/>
            </a:pPr>
            <a:r>
              <a:rPr kumimoji="1" lang="zh-CN" altLang="en-US" dirty="0"/>
              <a:t>堆分配存储方法（</a:t>
            </a:r>
            <a:r>
              <a:rPr kumimoji="1" lang="en-US" altLang="zh-CN" dirty="0"/>
              <a:t>malloc</a:t>
            </a:r>
            <a:r>
              <a:rPr kumimoji="1" lang="zh-CN" altLang="en-US" dirty="0"/>
              <a:t>，</a:t>
            </a:r>
            <a:r>
              <a:rPr kumimoji="1" lang="en-US" altLang="zh-CN" dirty="0"/>
              <a:t>free</a:t>
            </a:r>
            <a:r>
              <a:rPr kumimoji="1" lang="zh-CN" altLang="en-US" dirty="0"/>
              <a:t>，</a:t>
            </a:r>
            <a:r>
              <a:rPr kumimoji="1" lang="en-US" altLang="zh-CN" dirty="0" err="1"/>
              <a:t>remalloc</a:t>
            </a:r>
            <a:r>
              <a:rPr kumimoji="1" lang="zh-CN" altLang="en-US" dirty="0"/>
              <a:t>）</a:t>
            </a:r>
            <a:endParaRPr kumimoji="1" lang="en-US" altLang="zh-CN" dirty="0"/>
          </a:p>
          <a:p>
            <a:pPr marL="514350" indent="-514350">
              <a:buFont typeface="+mj-lt"/>
              <a:buAutoNum type="arabicPeriod"/>
            </a:pPr>
            <a:r>
              <a:rPr kumimoji="1" lang="zh-CN" altLang="en-US" dirty="0"/>
              <a:t>串的模式匹配算法（</a:t>
            </a:r>
            <a:r>
              <a:rPr kumimoji="1" lang="en-US" altLang="zh-CN" dirty="0"/>
              <a:t>KMP</a:t>
            </a:r>
            <a:r>
              <a:rPr kumimoji="1" lang="zh-CN" altLang="en-US" dirty="0"/>
              <a:t>）</a:t>
            </a:r>
            <a:endParaRPr kumimoji="1" lang="en-US" altLang="zh-CN" dirty="0"/>
          </a:p>
          <a:p>
            <a:pPr lvl="1"/>
            <a:r>
              <a:rPr kumimoji="1" lang="en-US" altLang="zh-CN" dirty="0"/>
              <a:t>Next</a:t>
            </a:r>
            <a:r>
              <a:rPr kumimoji="1" lang="zh-CN" altLang="en-US" dirty="0"/>
              <a:t>函数的意义和求解方法</a:t>
            </a:r>
            <a:endParaRPr kumimoji="1" lang="en-US" altLang="zh-CN" dirty="0"/>
          </a:p>
          <a:p>
            <a:pPr lvl="1"/>
            <a:r>
              <a:rPr kumimoji="1" lang="en-US" altLang="zh-CN" dirty="0"/>
              <a:t>KMP</a:t>
            </a:r>
            <a:r>
              <a:rPr kumimoji="1" lang="zh-CN" altLang="en-US" dirty="0"/>
              <a:t>算法的理解</a:t>
            </a:r>
            <a:endParaRPr kumimoji="1" lang="en-US" altLang="zh-CN" dirty="0"/>
          </a:p>
          <a:p>
            <a:pPr lvl="1"/>
            <a:r>
              <a:rPr kumimoji="1" lang="en-US" altLang="zh-CN" dirty="0" err="1"/>
              <a:t>Nextval</a:t>
            </a:r>
            <a:r>
              <a:rPr kumimoji="1" lang="zh-CN" altLang="en-US" dirty="0"/>
              <a:t>不需要掌握，只需要有这个事情即可</a:t>
            </a:r>
            <a:endParaRPr kumimoji="1" lang="en-US" altLang="zh-CN" dirty="0"/>
          </a:p>
          <a:p>
            <a:endParaRPr kumimoji="1" lang="zh-CN" altLang="en-US" dirty="0"/>
          </a:p>
        </p:txBody>
      </p:sp>
    </p:spTree>
    <p:extLst>
      <p:ext uri="{BB962C8B-B14F-4D97-AF65-F5344CB8AC3E}">
        <p14:creationId xmlns:p14="http://schemas.microsoft.com/office/powerpoint/2010/main" val="1394954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15098" y="959241"/>
            <a:ext cx="10211490" cy="954107"/>
          </a:xfrm>
          <a:prstGeom prst="rect">
            <a:avLst/>
          </a:prstGeom>
        </p:spPr>
        <p:txBody>
          <a:bodyPr wrap="square">
            <a:spAutoFit/>
          </a:bodyPr>
          <a:lstStyle/>
          <a:p>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字符串匹配</a:t>
            </a:r>
            <a:r>
              <a:rPr lang="en-US" altLang="zh-CN" sz="2800" kern="100" dirty="0">
                <a:latin typeface="Times New Roman" panose="02020603050405020304" pitchFamily="18" charset="0"/>
                <a:ea typeface="宋体" panose="02010600030101010101" pitchFamily="2" charset="-122"/>
              </a:rPr>
              <a:t>KMP</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算法中定义</a:t>
            </a:r>
            <a:r>
              <a:rPr lang="en-US" altLang="zh-CN" sz="2800" kern="100" dirty="0">
                <a:latin typeface="Times New Roman" panose="02020603050405020304" pitchFamily="18" charset="0"/>
                <a:ea typeface="宋体" panose="02010600030101010101" pitchFamily="2" charset="-122"/>
              </a:rPr>
              <a:t>next[</a:t>
            </a:r>
            <a:r>
              <a:rPr lang="en-US" altLang="zh-CN" sz="2800" i="1" kern="100" dirty="0">
                <a:latin typeface="Times New Roman" panose="02020603050405020304" pitchFamily="18" charset="0"/>
                <a:ea typeface="宋体" panose="02010600030101010101" pitchFamily="2" charset="-122"/>
              </a:rPr>
              <a:t>j</a:t>
            </a:r>
            <a:r>
              <a:rPr lang="en-US" altLang="zh-CN" sz="2800" kern="100" dirty="0">
                <a:latin typeface="Times New Roman" panose="02020603050405020304" pitchFamily="18" charset="0"/>
                <a:ea typeface="宋体" panose="02010600030101010101" pitchFamily="2" charset="-122"/>
              </a:rPr>
              <a:t>]=Max{</a:t>
            </a:r>
            <a:r>
              <a:rPr lang="en-US" altLang="zh-CN" sz="2800" i="1" kern="100" dirty="0">
                <a:latin typeface="Times New Roman" panose="02020603050405020304" pitchFamily="18" charset="0"/>
                <a:ea typeface="宋体" panose="02010600030101010101" pitchFamily="2" charset="-122"/>
              </a:rPr>
              <a:t>k</a:t>
            </a:r>
            <a:r>
              <a:rPr lang="en-US" altLang="zh-CN" sz="2800" kern="100" dirty="0">
                <a:latin typeface="Times New Roman" panose="02020603050405020304" pitchFamily="18" charset="0"/>
                <a:ea typeface="宋体" panose="02010600030101010101" pitchFamily="2" charset="-122"/>
              </a:rPr>
              <a:t>|1&lt;</a:t>
            </a:r>
            <a:r>
              <a:rPr lang="en-US" altLang="zh-CN" sz="2800" i="1" kern="100" dirty="0">
                <a:latin typeface="Times New Roman" panose="02020603050405020304" pitchFamily="18" charset="0"/>
                <a:ea typeface="宋体" panose="02010600030101010101" pitchFamily="2" charset="-122"/>
              </a:rPr>
              <a:t>k</a:t>
            </a:r>
            <a:r>
              <a:rPr lang="en-US" altLang="zh-CN" sz="2800" kern="100" dirty="0">
                <a:latin typeface="Times New Roman" panose="02020603050405020304" pitchFamily="18" charset="0"/>
                <a:ea typeface="宋体" panose="02010600030101010101" pitchFamily="2" charset="-122"/>
              </a:rPr>
              <a:t>&lt;</a:t>
            </a:r>
            <a:r>
              <a:rPr lang="en-US" altLang="zh-CN" sz="2800" i="1" kern="100" dirty="0">
                <a:latin typeface="Times New Roman" panose="02020603050405020304" pitchFamily="18" charset="0"/>
                <a:ea typeface="宋体" panose="02010600030101010101" pitchFamily="2" charset="-122"/>
              </a:rPr>
              <a:t>j</a:t>
            </a:r>
            <a:r>
              <a:rPr lang="en-US" altLang="zh-CN" sz="2800" kern="100" dirty="0">
                <a:latin typeface="Times New Roman" panose="02020603050405020304" pitchFamily="18" charset="0"/>
                <a:ea typeface="宋体" panose="02010600030101010101" pitchFamily="2" charset="-122"/>
              </a:rPr>
              <a:t> </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且</a:t>
            </a:r>
            <a:r>
              <a:rPr lang="en-US" altLang="zh-CN" sz="2800" kern="100" dirty="0">
                <a:latin typeface="Times New Roman" panose="02020603050405020304" pitchFamily="18" charset="0"/>
                <a:ea typeface="宋体" panose="02010600030101010101" pitchFamily="2" charset="-122"/>
              </a:rPr>
              <a:t>’</a:t>
            </a:r>
            <a:r>
              <a:rPr lang="en-US" altLang="zh-CN" sz="2800" i="1" kern="100" dirty="0">
                <a:latin typeface="Times New Roman" panose="02020603050405020304" pitchFamily="18" charset="0"/>
                <a:ea typeface="宋体" panose="02010600030101010101" pitchFamily="2" charset="-122"/>
              </a:rPr>
              <a:t>p</a:t>
            </a:r>
            <a:r>
              <a:rPr lang="en-US" altLang="zh-CN" sz="2800" kern="100" baseline="-25000" dirty="0">
                <a:latin typeface="Times New Roman" panose="02020603050405020304" pitchFamily="18" charset="0"/>
                <a:ea typeface="宋体" panose="02010600030101010101" pitchFamily="2" charset="-122"/>
              </a:rPr>
              <a:t>1</a:t>
            </a:r>
            <a:r>
              <a:rPr lang="en-US" altLang="zh-CN" sz="2800" kern="100" dirty="0">
                <a:latin typeface="Times New Roman" panose="02020603050405020304" pitchFamily="18" charset="0"/>
                <a:ea typeface="宋体" panose="02010600030101010101" pitchFamily="2" charset="-122"/>
              </a:rPr>
              <a:t>…</a:t>
            </a:r>
            <a:r>
              <a:rPr lang="en-US" altLang="zh-CN" sz="2800" i="1" kern="100" dirty="0">
                <a:latin typeface="Times New Roman" panose="02020603050405020304" pitchFamily="18" charset="0"/>
                <a:ea typeface="宋体" panose="02010600030101010101" pitchFamily="2" charset="-122"/>
              </a:rPr>
              <a:t>p</a:t>
            </a:r>
            <a:r>
              <a:rPr lang="en-US" altLang="zh-CN" sz="2800" i="1" kern="100" baseline="-25000" dirty="0">
                <a:latin typeface="Times New Roman" panose="02020603050405020304" pitchFamily="18" charset="0"/>
                <a:ea typeface="宋体" panose="02010600030101010101" pitchFamily="2" charset="-122"/>
              </a:rPr>
              <a:t>k</a:t>
            </a:r>
            <a:r>
              <a:rPr lang="en-US" altLang="zh-CN" sz="2800" kern="100" baseline="-25000" dirty="0">
                <a:latin typeface="Times New Roman" panose="02020603050405020304" pitchFamily="18" charset="0"/>
                <a:ea typeface="宋体" panose="02010600030101010101" pitchFamily="2" charset="-122"/>
              </a:rPr>
              <a:t>-1</a:t>
            </a:r>
            <a:r>
              <a:rPr lang="en-US" altLang="zh-CN" sz="2800" kern="100" dirty="0">
                <a:latin typeface="Times New Roman" panose="02020603050405020304" pitchFamily="18" charset="0"/>
                <a:ea typeface="宋体" panose="02010600030101010101" pitchFamily="2" charset="-122"/>
              </a:rPr>
              <a:t>’=’</a:t>
            </a:r>
            <a:r>
              <a:rPr lang="en-US" altLang="zh-CN" sz="2800" i="1" kern="100" dirty="0">
                <a:latin typeface="Times New Roman" panose="02020603050405020304" pitchFamily="18" charset="0"/>
                <a:ea typeface="宋体" panose="02010600030101010101" pitchFamily="2" charset="-122"/>
              </a:rPr>
              <a:t>p</a:t>
            </a:r>
            <a:r>
              <a:rPr lang="en-US" altLang="zh-CN" sz="2800" i="1" kern="100" baseline="-25000" dirty="0">
                <a:latin typeface="Times New Roman" panose="02020603050405020304" pitchFamily="18" charset="0"/>
                <a:ea typeface="宋体" panose="02010600030101010101" pitchFamily="2" charset="-122"/>
              </a:rPr>
              <a:t>j-k</a:t>
            </a:r>
            <a:r>
              <a:rPr lang="en-US" altLang="zh-CN" sz="2800" kern="100" baseline="-25000" dirty="0">
                <a:latin typeface="Times New Roman" panose="02020603050405020304" pitchFamily="18" charset="0"/>
                <a:ea typeface="宋体" panose="02010600030101010101" pitchFamily="2" charset="-122"/>
              </a:rPr>
              <a:t>+1</a:t>
            </a:r>
            <a:r>
              <a:rPr lang="en-US" altLang="zh-CN" sz="2800" kern="100" dirty="0">
                <a:latin typeface="Times New Roman" panose="02020603050405020304" pitchFamily="18" charset="0"/>
                <a:ea typeface="宋体" panose="02010600030101010101" pitchFamily="2" charset="-122"/>
              </a:rPr>
              <a:t>…</a:t>
            </a:r>
            <a:r>
              <a:rPr lang="en-US" altLang="zh-CN" sz="2800" i="1" kern="100" dirty="0">
                <a:latin typeface="Times New Roman" panose="02020603050405020304" pitchFamily="18" charset="0"/>
                <a:ea typeface="宋体" panose="02010600030101010101" pitchFamily="2" charset="-122"/>
              </a:rPr>
              <a:t>p</a:t>
            </a:r>
            <a:r>
              <a:rPr lang="en-US" altLang="zh-CN" sz="2800" i="1" kern="100" baseline="-25000" dirty="0">
                <a:latin typeface="Times New Roman" panose="02020603050405020304" pitchFamily="18" charset="0"/>
                <a:ea typeface="宋体" panose="02010600030101010101" pitchFamily="2" charset="-122"/>
              </a:rPr>
              <a:t>j</a:t>
            </a:r>
            <a:r>
              <a:rPr lang="en-US" altLang="zh-CN" sz="2800" kern="100" baseline="-25000" dirty="0">
                <a:latin typeface="Times New Roman" panose="02020603050405020304" pitchFamily="18" charset="0"/>
                <a:ea typeface="宋体" panose="02010600030101010101" pitchFamily="2" charset="-122"/>
              </a:rPr>
              <a:t>-1</a:t>
            </a:r>
            <a:r>
              <a:rPr lang="en-US" altLang="zh-CN" sz="2800" kern="100" dirty="0">
                <a:latin typeface="Times New Roman" panose="02020603050405020304" pitchFamily="18" charset="0"/>
                <a:ea typeface="宋体" panose="02010600030101010101" pitchFamily="2" charset="-122"/>
              </a:rPr>
              <a:t>’ },</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当此集合不为空。请解释</a:t>
            </a:r>
            <a:r>
              <a:rPr lang="en-US" altLang="zh-CN" sz="2800" kern="100" dirty="0">
                <a:latin typeface="Times New Roman" panose="02020603050405020304" pitchFamily="18" charset="0"/>
                <a:ea typeface="宋体" panose="02010600030101010101" pitchFamily="2" charset="-122"/>
              </a:rPr>
              <a:t>next</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函数中</a:t>
            </a:r>
            <a:r>
              <a:rPr lang="en-US" altLang="zh-CN" sz="2800" kern="100" dirty="0">
                <a:latin typeface="Times New Roman" panose="02020603050405020304" pitchFamily="18" charset="0"/>
                <a:ea typeface="宋体" panose="02010600030101010101" pitchFamily="2" charset="-122"/>
              </a:rPr>
              <a:t>Max</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的作用。</a:t>
            </a:r>
            <a:endParaRPr lang="zh-CN" altLang="en-US" sz="2800" dirty="0"/>
          </a:p>
        </p:txBody>
      </p:sp>
      <p:sp>
        <p:nvSpPr>
          <p:cNvPr id="8" name="矩形 7"/>
          <p:cNvSpPr/>
          <p:nvPr/>
        </p:nvSpPr>
        <p:spPr>
          <a:xfrm>
            <a:off x="3048000" y="2967335"/>
            <a:ext cx="6096000" cy="1384995"/>
          </a:xfrm>
          <a:prstGeom prst="rect">
            <a:avLst/>
          </a:prstGeom>
        </p:spPr>
        <p:txBody>
          <a:bodyPr>
            <a:spAutoFit/>
          </a:bodyPr>
          <a:lstStyle/>
          <a:p>
            <a:r>
              <a:rPr lang="zh-CN" altLang="en-US" sz="2800" dirty="0"/>
              <a:t>通常</a:t>
            </a:r>
            <a:r>
              <a:rPr lang="en-US" altLang="zh-CN" sz="2800" dirty="0"/>
              <a:t>k</a:t>
            </a:r>
            <a:r>
              <a:rPr lang="zh-CN" altLang="en-US" sz="2800" dirty="0"/>
              <a:t>值越小，字符串移动越快，匹配效率越高，</a:t>
            </a:r>
            <a:r>
              <a:rPr lang="en-US" altLang="zh-CN" sz="2800" dirty="0"/>
              <a:t>Max</a:t>
            </a:r>
            <a:r>
              <a:rPr lang="zh-CN" altLang="en-US" sz="2800" dirty="0"/>
              <a:t>的作用是使</a:t>
            </a:r>
            <a:r>
              <a:rPr lang="en-US" altLang="zh-CN" sz="2800" dirty="0"/>
              <a:t>k</a:t>
            </a:r>
            <a:r>
              <a:rPr lang="zh-CN" altLang="en-US" sz="2800" dirty="0"/>
              <a:t>取最大值，避免可能的匹配丢失。</a:t>
            </a:r>
          </a:p>
        </p:txBody>
      </p:sp>
    </p:spTree>
    <p:extLst>
      <p:ext uri="{BB962C8B-B14F-4D97-AF65-F5344CB8AC3E}">
        <p14:creationId xmlns:p14="http://schemas.microsoft.com/office/powerpoint/2010/main" val="60613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77CA17E-D7DD-8341-9A2A-679DC311AD65}"/>
              </a:ext>
            </a:extLst>
          </p:cNvPr>
          <p:cNvSpPr/>
          <p:nvPr/>
        </p:nvSpPr>
        <p:spPr>
          <a:xfrm>
            <a:off x="1096535" y="681335"/>
            <a:ext cx="9575181" cy="1815882"/>
          </a:xfrm>
          <a:prstGeom prst="rect">
            <a:avLst/>
          </a:prstGeom>
        </p:spPr>
        <p:txBody>
          <a:bodyPr wrap="square">
            <a:spAutoFit/>
          </a:bodyPr>
          <a:lstStyle/>
          <a:p>
            <a:pPr algn="just">
              <a:spcAft>
                <a:spcPts val="0"/>
              </a:spcAft>
            </a:pPr>
            <a:r>
              <a:rPr lang="zh-CN" altLang="zh-CN" sz="2800" kern="100" dirty="0">
                <a:latin typeface="Times New Roman" panose="02020603050405020304" pitchFamily="18" charset="0"/>
                <a:ea typeface="宋体" panose="02010600030101010101" pitchFamily="2" charset="-122"/>
              </a:rPr>
              <a:t>已知</a:t>
            </a:r>
            <a:r>
              <a:rPr lang="en-US" altLang="zh-CN" sz="2800" kern="100" dirty="0">
                <a:latin typeface="Times New Roman" panose="02020603050405020304" pitchFamily="18" charset="0"/>
                <a:ea typeface="宋体" panose="02010600030101010101" pitchFamily="2" charset="-122"/>
              </a:rPr>
              <a:t>KMP</a:t>
            </a:r>
            <a:r>
              <a:rPr lang="zh-CN" altLang="zh-CN" sz="2800" kern="100" dirty="0">
                <a:latin typeface="Times New Roman" panose="02020603050405020304" pitchFamily="18" charset="0"/>
                <a:ea typeface="宋体" panose="02010600030101010101" pitchFamily="2" charset="-122"/>
              </a:rPr>
              <a:t>算法的模式串以</a:t>
            </a:r>
            <a:r>
              <a:rPr lang="en-US" altLang="zh-CN" sz="2800" kern="100" dirty="0">
                <a:latin typeface="Times New Roman" panose="02020603050405020304" pitchFamily="18" charset="0"/>
                <a:ea typeface="宋体" panose="02010600030101010101" pitchFamily="2" charset="-122"/>
              </a:rPr>
              <a:t>1</a:t>
            </a:r>
            <a:r>
              <a:rPr lang="zh-CN" altLang="zh-CN" sz="2800" kern="100" dirty="0">
                <a:latin typeface="Times New Roman" panose="02020603050405020304" pitchFamily="18" charset="0"/>
                <a:ea typeface="宋体" panose="02010600030101010101" pitchFamily="2" charset="-122"/>
              </a:rPr>
              <a:t>开头，由</a:t>
            </a:r>
            <a:r>
              <a:rPr lang="en-US" altLang="zh-CN" sz="2800" kern="100" dirty="0">
                <a:latin typeface="Times New Roman" panose="02020603050405020304" pitchFamily="18" charset="0"/>
                <a:ea typeface="宋体" panose="02010600030101010101" pitchFamily="2" charset="-122"/>
              </a:rPr>
              <a:t>0,1</a:t>
            </a:r>
            <a:r>
              <a:rPr lang="zh-CN" altLang="zh-CN" sz="2800" kern="100" dirty="0">
                <a:latin typeface="Times New Roman" panose="02020603050405020304" pitchFamily="18" charset="0"/>
                <a:ea typeface="宋体" panose="02010600030101010101" pitchFamily="2" charset="-122"/>
              </a:rPr>
              <a:t>构成，</a:t>
            </a:r>
            <a:r>
              <a:rPr lang="en-US" altLang="zh-CN" sz="2800" kern="100" dirty="0">
                <a:latin typeface="Times New Roman" panose="02020603050405020304" pitchFamily="18" charset="0"/>
                <a:ea typeface="宋体" panose="02010600030101010101" pitchFamily="2" charset="-122"/>
              </a:rPr>
              <a:t>NEXT </a:t>
            </a:r>
            <a:r>
              <a:rPr lang="zh-CN" altLang="zh-CN" sz="2800" kern="100" dirty="0">
                <a:latin typeface="Times New Roman" panose="02020603050405020304" pitchFamily="18" charset="0"/>
                <a:ea typeface="宋体" panose="02010600030101010101" pitchFamily="2" charset="-122"/>
              </a:rPr>
              <a:t>函数为</a:t>
            </a:r>
            <a:r>
              <a:rPr lang="en-US" altLang="zh-CN" sz="2800" kern="100" dirty="0">
                <a:latin typeface="Times New Roman" panose="02020603050405020304" pitchFamily="18" charset="0"/>
                <a:ea typeface="宋体" panose="02010600030101010101" pitchFamily="2" charset="-122"/>
              </a:rPr>
              <a:t>01112345678</a:t>
            </a:r>
            <a:r>
              <a:rPr lang="zh-CN" altLang="zh-CN" sz="2800" kern="100" dirty="0">
                <a:latin typeface="Times New Roman" panose="02020603050405020304" pitchFamily="18" charset="0"/>
                <a:ea typeface="宋体" panose="02010600030101010101" pitchFamily="2" charset="-122"/>
              </a:rPr>
              <a:t>，请写出模式串。</a:t>
            </a:r>
            <a:endParaRPr lang="en-US" altLang="zh-CN" sz="2800" kern="100" dirty="0">
              <a:latin typeface="Times New Roman" panose="02020603050405020304" pitchFamily="18" charset="0"/>
              <a:ea typeface="宋体" panose="02010600030101010101" pitchFamily="2" charset="-122"/>
            </a:endParaRPr>
          </a:p>
          <a:p>
            <a:pPr algn="just">
              <a:spcAft>
                <a:spcPts val="0"/>
              </a:spcAft>
            </a:pPr>
            <a:endParaRPr lang="zh-CN" altLang="zh-CN" sz="2800" kern="100" dirty="0">
              <a:latin typeface="Times New Roman" panose="02020603050405020304" pitchFamily="18" charset="0"/>
              <a:ea typeface="宋体" panose="02010600030101010101" pitchFamily="2" charset="-122"/>
            </a:endParaRPr>
          </a:p>
          <a:p>
            <a:pPr algn="just">
              <a:spcAft>
                <a:spcPts val="0"/>
              </a:spcAft>
            </a:pPr>
            <a:r>
              <a:rPr lang="zh-CN" altLang="zh-CN" sz="2800" kern="100" dirty="0">
                <a:solidFill>
                  <a:srgbClr val="FF0000"/>
                </a:solidFill>
                <a:latin typeface="Times New Roman" panose="02020603050405020304" pitchFamily="18" charset="0"/>
                <a:ea typeface="宋体" panose="02010600030101010101" pitchFamily="2" charset="-122"/>
              </a:rPr>
              <a:t>答案：</a:t>
            </a:r>
            <a:r>
              <a:rPr lang="en-US" altLang="zh-CN" sz="2800" kern="100" dirty="0">
                <a:solidFill>
                  <a:srgbClr val="FF0000"/>
                </a:solidFill>
                <a:latin typeface="Times New Roman" panose="02020603050405020304" pitchFamily="18" charset="0"/>
                <a:ea typeface="宋体" panose="02010600030101010101" pitchFamily="2" charset="-122"/>
              </a:rPr>
              <a:t>10010010011</a:t>
            </a:r>
            <a:r>
              <a:rPr lang="zh-CN" altLang="zh-CN" sz="2800" kern="100" dirty="0">
                <a:solidFill>
                  <a:srgbClr val="FF0000"/>
                </a:solidFill>
                <a:latin typeface="Times New Roman" panose="02020603050405020304" pitchFamily="18" charset="0"/>
                <a:ea typeface="宋体" panose="02010600030101010101" pitchFamily="2" charset="-122"/>
              </a:rPr>
              <a:t>（或</a:t>
            </a:r>
            <a:r>
              <a:rPr lang="en-US" altLang="zh-CN" sz="2800" kern="100" dirty="0">
                <a:solidFill>
                  <a:srgbClr val="FF0000"/>
                </a:solidFill>
                <a:latin typeface="Times New Roman" panose="02020603050405020304" pitchFamily="18" charset="0"/>
                <a:ea typeface="宋体" panose="02010600030101010101" pitchFamily="2" charset="-122"/>
              </a:rPr>
              <a:t>10010010010</a:t>
            </a:r>
            <a:r>
              <a:rPr lang="zh-CN" altLang="zh-CN" sz="2800" kern="100" dirty="0">
                <a:solidFill>
                  <a:srgbClr val="FF0000"/>
                </a:solidFill>
                <a:latin typeface="Times New Roman" panose="02020603050405020304" pitchFamily="18" charset="0"/>
                <a:ea typeface="宋体" panose="02010600030101010101" pitchFamily="2" charset="-122"/>
              </a:rPr>
              <a:t>） </a:t>
            </a:r>
            <a:endParaRPr lang="zh-CN" altLang="zh-CN" sz="2800"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504076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0122C9-FB32-8641-9CEA-99DCE6470E67}"/>
              </a:ext>
            </a:extLst>
          </p:cNvPr>
          <p:cNvSpPr>
            <a:spLocks noGrp="1"/>
          </p:cNvSpPr>
          <p:nvPr>
            <p:ph type="title"/>
          </p:nvPr>
        </p:nvSpPr>
        <p:spPr/>
        <p:txBody>
          <a:bodyPr/>
          <a:lstStyle/>
          <a:p>
            <a:r>
              <a:rPr kumimoji="1" lang="zh-CN" altLang="en-US" dirty="0"/>
              <a:t>第</a:t>
            </a:r>
            <a:r>
              <a:rPr kumimoji="1" lang="en-US" altLang="zh-CN" dirty="0"/>
              <a:t>1</a:t>
            </a:r>
            <a:r>
              <a:rPr kumimoji="1" lang="zh-CN" altLang="en-US" dirty="0"/>
              <a:t>章：绪论</a:t>
            </a:r>
          </a:p>
        </p:txBody>
      </p:sp>
      <p:sp>
        <p:nvSpPr>
          <p:cNvPr id="3" name="内容占位符 2">
            <a:extLst>
              <a:ext uri="{FF2B5EF4-FFF2-40B4-BE49-F238E27FC236}">
                <a16:creationId xmlns:a16="http://schemas.microsoft.com/office/drawing/2014/main" id="{B5CB677C-6BB6-D141-8444-ECF38B00D9E5}"/>
              </a:ext>
            </a:extLst>
          </p:cNvPr>
          <p:cNvSpPr>
            <a:spLocks noGrp="1"/>
          </p:cNvSpPr>
          <p:nvPr>
            <p:ph idx="1"/>
          </p:nvPr>
        </p:nvSpPr>
        <p:spPr>
          <a:xfrm>
            <a:off x="838200" y="1825625"/>
            <a:ext cx="10515600" cy="4351338"/>
          </a:xfrm>
        </p:spPr>
        <p:txBody>
          <a:bodyPr/>
          <a:lstStyle/>
          <a:p>
            <a:pPr marL="514350" indent="-514350">
              <a:buFont typeface="+mj-lt"/>
              <a:buAutoNum type="arabicPeriod"/>
            </a:pPr>
            <a:r>
              <a:rPr kumimoji="1" lang="zh-CN" altLang="en-US" dirty="0"/>
              <a:t>抽象数据类型</a:t>
            </a:r>
            <a:endParaRPr kumimoji="1" lang="en-US" altLang="zh-CN" dirty="0"/>
          </a:p>
          <a:p>
            <a:pPr marL="514350" indent="-514350">
              <a:buFont typeface="+mj-lt"/>
              <a:buAutoNum type="arabicPeriod"/>
            </a:pPr>
            <a:r>
              <a:rPr kumimoji="1" lang="zh-CN" altLang="en-US" dirty="0"/>
              <a:t>数据的逻辑结构和存储结构</a:t>
            </a:r>
            <a:endParaRPr kumimoji="1" lang="en-US" altLang="zh-CN" dirty="0"/>
          </a:p>
          <a:p>
            <a:pPr marL="514350" indent="-514350">
              <a:buFont typeface="+mj-lt"/>
              <a:buAutoNum type="arabicPeriod"/>
            </a:pPr>
            <a:r>
              <a:rPr kumimoji="1" lang="zh-CN" altLang="en-US" dirty="0"/>
              <a:t>“伪代码”</a:t>
            </a:r>
            <a:endParaRPr kumimoji="1" lang="en-US" altLang="zh-CN" dirty="0"/>
          </a:p>
          <a:p>
            <a:pPr marL="514350" indent="-514350">
              <a:buFont typeface="+mj-lt"/>
              <a:buAutoNum type="arabicPeriod"/>
            </a:pPr>
            <a:r>
              <a:rPr kumimoji="1" lang="zh-CN" altLang="en-US" dirty="0"/>
              <a:t>算法复杂度和空间复杂</a:t>
            </a:r>
            <a:endParaRPr kumimoji="1" lang="en-US" altLang="zh-CN" dirty="0"/>
          </a:p>
          <a:p>
            <a:endParaRPr kumimoji="1" lang="zh-CN" altLang="en-US" dirty="0"/>
          </a:p>
        </p:txBody>
      </p:sp>
    </p:spTree>
    <p:extLst>
      <p:ext uri="{BB962C8B-B14F-4D97-AF65-F5344CB8AC3E}">
        <p14:creationId xmlns:p14="http://schemas.microsoft.com/office/powerpoint/2010/main" val="3990785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20668D3-B5E1-EE47-A924-AACD7F7E3C70}"/>
              </a:ext>
            </a:extLst>
          </p:cNvPr>
          <p:cNvSpPr/>
          <p:nvPr/>
        </p:nvSpPr>
        <p:spPr>
          <a:xfrm>
            <a:off x="2160104" y="920621"/>
            <a:ext cx="8348870" cy="2554545"/>
          </a:xfrm>
          <a:prstGeom prst="rect">
            <a:avLst/>
          </a:prstGeom>
        </p:spPr>
        <p:txBody>
          <a:bodyPr wrap="square">
            <a:spAutoFit/>
          </a:bodyPr>
          <a:lstStyle/>
          <a:p>
            <a:pPr algn="just"/>
            <a:r>
              <a:rPr lang="zh-CN" altLang="zh-CN" sz="3200" kern="100" dirty="0">
                <a:latin typeface="Times New Roman" panose="02020603050405020304" pitchFamily="18" charset="0"/>
                <a:ea typeface="宋体" panose="02010600030101010101" pitchFamily="2" charset="-122"/>
              </a:rPr>
              <a:t>已知字符串</a:t>
            </a:r>
            <a:r>
              <a:rPr lang="en-US" altLang="zh-CN" sz="3200" kern="100" dirty="0">
                <a:latin typeface="Times New Roman" panose="02020603050405020304" pitchFamily="18" charset="0"/>
                <a:ea typeface="宋体" panose="02010600030101010101" pitchFamily="2" charset="-122"/>
              </a:rPr>
              <a:t>S</a:t>
            </a:r>
            <a:r>
              <a:rPr lang="zh-CN" altLang="zh-CN" sz="3200" kern="100" dirty="0">
                <a:latin typeface="Times New Roman" panose="02020603050405020304" pitchFamily="18" charset="0"/>
                <a:ea typeface="宋体" panose="02010600030101010101" pitchFamily="2" charset="-122"/>
              </a:rPr>
              <a:t>为”</a:t>
            </a:r>
            <a:r>
              <a:rPr lang="en-US" altLang="zh-CN" sz="3200" kern="100" dirty="0" err="1">
                <a:latin typeface="Times New Roman" panose="02020603050405020304" pitchFamily="18" charset="0"/>
                <a:ea typeface="宋体" panose="02010600030101010101" pitchFamily="2" charset="-122"/>
              </a:rPr>
              <a:t>abaabaabacacaabaabcc</a:t>
            </a:r>
            <a:r>
              <a:rPr lang="zh-CN" altLang="zh-CN" sz="3200" kern="100" dirty="0">
                <a:latin typeface="Times New Roman" panose="02020603050405020304" pitchFamily="18" charset="0"/>
                <a:ea typeface="宋体" panose="02010600030101010101" pitchFamily="2" charset="-122"/>
              </a:rPr>
              <a:t>”，模式串</a:t>
            </a:r>
            <a:r>
              <a:rPr lang="en-US" altLang="zh-CN" sz="3200" kern="100" dirty="0">
                <a:latin typeface="Times New Roman" panose="02020603050405020304" pitchFamily="18" charset="0"/>
                <a:ea typeface="宋体" panose="02010600030101010101" pitchFamily="2" charset="-122"/>
              </a:rPr>
              <a:t>t</a:t>
            </a:r>
            <a:r>
              <a:rPr lang="zh-CN" altLang="zh-CN" sz="3200" kern="100" dirty="0">
                <a:latin typeface="Times New Roman" panose="02020603050405020304" pitchFamily="18" charset="0"/>
                <a:ea typeface="宋体" panose="02010600030101010101" pitchFamily="2" charset="-122"/>
              </a:rPr>
              <a:t>为”</a:t>
            </a:r>
            <a:r>
              <a:rPr lang="en-US" altLang="zh-CN" sz="3200" kern="100" dirty="0" err="1">
                <a:latin typeface="Times New Roman" panose="02020603050405020304" pitchFamily="18" charset="0"/>
                <a:ea typeface="宋体" panose="02010600030101010101" pitchFamily="2" charset="-122"/>
              </a:rPr>
              <a:t>abaabc</a:t>
            </a:r>
            <a:r>
              <a:rPr lang="zh-CN" altLang="zh-CN" sz="3200" kern="100" dirty="0">
                <a:latin typeface="Times New Roman" panose="02020603050405020304" pitchFamily="18" charset="0"/>
                <a:ea typeface="宋体" panose="02010600030101010101" pitchFamily="2" charset="-122"/>
              </a:rPr>
              <a:t>”。采用</a:t>
            </a:r>
            <a:r>
              <a:rPr lang="en-US" altLang="zh-CN" sz="3200" kern="100" dirty="0">
                <a:latin typeface="Times New Roman" panose="02020603050405020304" pitchFamily="18" charset="0"/>
                <a:ea typeface="宋体" panose="02010600030101010101" pitchFamily="2" charset="-122"/>
              </a:rPr>
              <a:t>KMP</a:t>
            </a:r>
            <a:r>
              <a:rPr lang="zh-CN" altLang="zh-CN" sz="3200" kern="100" dirty="0">
                <a:latin typeface="Times New Roman" panose="02020603050405020304" pitchFamily="18" charset="0"/>
                <a:ea typeface="宋体" panose="02010600030101010101" pitchFamily="2" charset="-122"/>
              </a:rPr>
              <a:t>算法进行匹配，请求出</a:t>
            </a:r>
            <a:r>
              <a:rPr lang="en-US" altLang="zh-CN" sz="3200" kern="100" dirty="0">
                <a:latin typeface="Times New Roman" panose="02020603050405020304" pitchFamily="18" charset="0"/>
                <a:ea typeface="宋体" panose="02010600030101010101" pitchFamily="2" charset="-122"/>
              </a:rPr>
              <a:t>next</a:t>
            </a:r>
            <a:r>
              <a:rPr lang="zh-CN" altLang="zh-CN" sz="3200" kern="100" dirty="0">
                <a:latin typeface="Times New Roman" panose="02020603050405020304" pitchFamily="18" charset="0"/>
                <a:ea typeface="宋体" panose="02010600030101010101" pitchFamily="2" charset="-122"/>
              </a:rPr>
              <a:t>数组的值，并问当某次出现“失配”（</a:t>
            </a:r>
            <a:r>
              <a:rPr lang="en-US" altLang="zh-CN" sz="3200" kern="100" dirty="0">
                <a:latin typeface="Times New Roman" panose="02020603050405020304" pitchFamily="18" charset="0"/>
                <a:ea typeface="宋体" panose="02010600030101010101" pitchFamily="2" charset="-122"/>
              </a:rPr>
              <a:t>s[</a:t>
            </a:r>
            <a:r>
              <a:rPr lang="en-US" altLang="zh-CN" sz="3200" kern="100" dirty="0" err="1">
                <a:latin typeface="Times New Roman" panose="02020603050405020304" pitchFamily="18" charset="0"/>
                <a:ea typeface="宋体" panose="02010600030101010101" pitchFamily="2" charset="-122"/>
              </a:rPr>
              <a:t>i</a:t>
            </a:r>
            <a:r>
              <a:rPr lang="en-US" altLang="zh-CN" sz="3200" kern="100" dirty="0">
                <a:latin typeface="Times New Roman" panose="02020603050405020304" pitchFamily="18" charset="0"/>
                <a:ea typeface="宋体" panose="02010600030101010101" pitchFamily="2" charset="-122"/>
              </a:rPr>
              <a:t>]!=t[j]</a:t>
            </a:r>
            <a:r>
              <a:rPr lang="zh-CN" altLang="zh-CN" sz="3200" kern="100" dirty="0">
                <a:latin typeface="Times New Roman" panose="02020603050405020304" pitchFamily="18" charset="0"/>
                <a:ea typeface="宋体" panose="02010600030101010101" pitchFamily="2" charset="-122"/>
              </a:rPr>
              <a:t>）时，</a:t>
            </a:r>
            <a:r>
              <a:rPr lang="en-US" altLang="zh-CN" sz="3200" kern="100" dirty="0" err="1">
                <a:latin typeface="Times New Roman" panose="02020603050405020304" pitchFamily="18" charset="0"/>
                <a:ea typeface="宋体" panose="02010600030101010101" pitchFamily="2" charset="-122"/>
              </a:rPr>
              <a:t>i</a:t>
            </a:r>
            <a:r>
              <a:rPr lang="en-US" altLang="zh-CN" sz="3200" kern="100" dirty="0">
                <a:latin typeface="Times New Roman" panose="02020603050405020304" pitchFamily="18" charset="0"/>
                <a:ea typeface="宋体" panose="02010600030101010101" pitchFamily="2" charset="-122"/>
              </a:rPr>
              <a:t>=j=6</a:t>
            </a:r>
            <a:r>
              <a:rPr lang="zh-CN" altLang="zh-CN" sz="3200" kern="100" dirty="0">
                <a:latin typeface="Times New Roman" panose="02020603050405020304" pitchFamily="18" charset="0"/>
                <a:ea typeface="宋体" panose="02010600030101010101" pitchFamily="2" charset="-122"/>
              </a:rPr>
              <a:t>，则下次开始匹配时，</a:t>
            </a:r>
            <a:r>
              <a:rPr lang="en-US" altLang="zh-CN" sz="3200" kern="100" dirty="0" err="1">
                <a:latin typeface="Times New Roman" panose="02020603050405020304" pitchFamily="18" charset="0"/>
                <a:ea typeface="宋体" panose="02010600030101010101" pitchFamily="2" charset="-122"/>
              </a:rPr>
              <a:t>i</a:t>
            </a:r>
            <a:r>
              <a:rPr lang="zh-CN" altLang="zh-CN" sz="3200" kern="100" dirty="0">
                <a:latin typeface="Times New Roman" panose="02020603050405020304" pitchFamily="18" charset="0"/>
                <a:ea typeface="宋体" panose="02010600030101010101" pitchFamily="2" charset="-122"/>
              </a:rPr>
              <a:t>和</a:t>
            </a:r>
            <a:r>
              <a:rPr lang="en-US" altLang="zh-CN" sz="3200" kern="100" dirty="0">
                <a:latin typeface="Times New Roman" panose="02020603050405020304" pitchFamily="18" charset="0"/>
                <a:ea typeface="宋体" panose="02010600030101010101" pitchFamily="2" charset="-122"/>
              </a:rPr>
              <a:t>j</a:t>
            </a:r>
            <a:r>
              <a:rPr lang="zh-CN" altLang="zh-CN" sz="3200" kern="100" dirty="0">
                <a:latin typeface="Times New Roman" panose="02020603050405020304" pitchFamily="18" charset="0"/>
                <a:ea typeface="宋体" panose="02010600030101010101" pitchFamily="2" charset="-122"/>
              </a:rPr>
              <a:t>的值分别是多少？</a:t>
            </a:r>
          </a:p>
        </p:txBody>
      </p:sp>
      <p:sp>
        <p:nvSpPr>
          <p:cNvPr id="5" name="矩形 4">
            <a:extLst>
              <a:ext uri="{FF2B5EF4-FFF2-40B4-BE49-F238E27FC236}">
                <a16:creationId xmlns:a16="http://schemas.microsoft.com/office/drawing/2014/main" id="{779E471C-0EB1-4841-8F24-FB94A69C2E16}"/>
              </a:ext>
            </a:extLst>
          </p:cNvPr>
          <p:cNvSpPr/>
          <p:nvPr/>
        </p:nvSpPr>
        <p:spPr>
          <a:xfrm>
            <a:off x="1938476" y="4317760"/>
            <a:ext cx="7864653" cy="584775"/>
          </a:xfrm>
          <a:prstGeom prst="rect">
            <a:avLst/>
          </a:prstGeom>
        </p:spPr>
        <p:txBody>
          <a:bodyPr wrap="none">
            <a:spAutoFit/>
          </a:bodyPr>
          <a:lstStyle/>
          <a:p>
            <a:pPr lvl="0" algn="just"/>
            <a:r>
              <a:rPr lang="zh-CN" altLang="zh-CN" sz="3200" kern="100" dirty="0">
                <a:solidFill>
                  <a:srgbClr val="C00000"/>
                </a:solidFill>
                <a:latin typeface="Times New Roman" panose="02020603050405020304" pitchFamily="18" charset="0"/>
                <a:ea typeface="宋体" panose="02010600030101010101" pitchFamily="2" charset="-122"/>
              </a:rPr>
              <a:t>【答案：</a:t>
            </a:r>
            <a:r>
              <a:rPr lang="en-US" altLang="zh-CN" sz="3200" kern="100" dirty="0">
                <a:solidFill>
                  <a:srgbClr val="C00000"/>
                </a:solidFill>
                <a:latin typeface="Times New Roman" panose="02020603050405020304" pitchFamily="18" charset="0"/>
                <a:ea typeface="宋体" panose="02010600030101010101" pitchFamily="2" charset="-122"/>
              </a:rPr>
              <a:t>next=0 1 1 2 2 3    </a:t>
            </a:r>
            <a:r>
              <a:rPr lang="zh-CN" altLang="zh-CN" sz="3200" kern="100" dirty="0">
                <a:solidFill>
                  <a:srgbClr val="C00000"/>
                </a:solidFill>
                <a:latin typeface="Times New Roman" panose="02020603050405020304" pitchFamily="18" charset="0"/>
                <a:ea typeface="宋体" panose="02010600030101010101" pitchFamily="2" charset="-122"/>
              </a:rPr>
              <a:t>下次：</a:t>
            </a:r>
            <a:r>
              <a:rPr lang="en-US" altLang="zh-CN" sz="3200" kern="100" dirty="0">
                <a:solidFill>
                  <a:srgbClr val="C00000"/>
                </a:solidFill>
                <a:latin typeface="Times New Roman" panose="02020603050405020304" pitchFamily="18" charset="0"/>
                <a:ea typeface="宋体" panose="02010600030101010101" pitchFamily="2" charset="-122"/>
              </a:rPr>
              <a:t> </a:t>
            </a:r>
            <a:r>
              <a:rPr lang="en-US" altLang="zh-CN" sz="3200" kern="100" dirty="0" err="1">
                <a:solidFill>
                  <a:srgbClr val="C00000"/>
                </a:solidFill>
                <a:latin typeface="Times New Roman" panose="02020603050405020304" pitchFamily="18" charset="0"/>
                <a:ea typeface="宋体" panose="02010600030101010101" pitchFamily="2" charset="-122"/>
              </a:rPr>
              <a:t>i</a:t>
            </a:r>
            <a:r>
              <a:rPr lang="en-US" altLang="zh-CN" sz="3200" kern="100" dirty="0">
                <a:solidFill>
                  <a:srgbClr val="C00000"/>
                </a:solidFill>
                <a:latin typeface="Times New Roman" panose="02020603050405020304" pitchFamily="18" charset="0"/>
                <a:ea typeface="宋体" panose="02010600030101010101" pitchFamily="2" charset="-122"/>
              </a:rPr>
              <a:t>=6 j=3</a:t>
            </a:r>
            <a:r>
              <a:rPr lang="zh-CN" altLang="zh-CN" sz="3200" kern="100" dirty="0">
                <a:solidFill>
                  <a:srgbClr val="C00000"/>
                </a:solidFill>
                <a:latin typeface="Times New Roman" panose="02020603050405020304" pitchFamily="18" charset="0"/>
                <a:ea typeface="宋体" panose="02010600030101010101" pitchFamily="2" charset="-122"/>
              </a:rPr>
              <a:t>】</a:t>
            </a:r>
            <a:endParaRPr lang="zh-CN" altLang="zh-CN" sz="3200" kern="100" dirty="0">
              <a:solidFill>
                <a:prstClr val="black"/>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62223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B3892DD-B418-4A49-9960-C30728E538BE}"/>
              </a:ext>
            </a:extLst>
          </p:cNvPr>
          <p:cNvSpPr/>
          <p:nvPr/>
        </p:nvSpPr>
        <p:spPr>
          <a:xfrm>
            <a:off x="572428" y="633498"/>
            <a:ext cx="10712605" cy="954107"/>
          </a:xfrm>
          <a:prstGeom prst="rect">
            <a:avLst/>
          </a:prstGeom>
        </p:spPr>
        <p:txBody>
          <a:bodyPr wrap="square">
            <a:spAutoFit/>
          </a:bodyPr>
          <a:lstStyle/>
          <a:p>
            <a:r>
              <a:rPr lang="zh-CN" altLang="en-US" sz="2800" dirty="0"/>
              <a:t>说明下面递归过程的功能</a:t>
            </a:r>
            <a:r>
              <a:rPr lang="en-US" altLang="zh-CN" sz="2800" dirty="0"/>
              <a:t>,</a:t>
            </a:r>
            <a:r>
              <a:rPr lang="zh-CN" altLang="en-US" sz="2800" dirty="0"/>
              <a:t>并给出其时间和空间复杂度</a:t>
            </a:r>
            <a:r>
              <a:rPr lang="en-US" altLang="zh-CN" sz="2800" dirty="0"/>
              <a:t>,</a:t>
            </a:r>
            <a:r>
              <a:rPr lang="zh-CN" altLang="en-US" sz="2800" dirty="0"/>
              <a:t>能否给出一个更好的算法？</a:t>
            </a:r>
          </a:p>
        </p:txBody>
      </p:sp>
      <p:pic>
        <p:nvPicPr>
          <p:cNvPr id="7" name="图片 6">
            <a:extLst>
              <a:ext uri="{FF2B5EF4-FFF2-40B4-BE49-F238E27FC236}">
                <a16:creationId xmlns:a16="http://schemas.microsoft.com/office/drawing/2014/main" id="{151FDD3A-D30A-1E44-8E51-1481548B645F}"/>
              </a:ext>
            </a:extLst>
          </p:cNvPr>
          <p:cNvPicPr>
            <a:picLocks noChangeAspect="1"/>
          </p:cNvPicPr>
          <p:nvPr/>
        </p:nvPicPr>
        <p:blipFill>
          <a:blip r:embed="rId2"/>
          <a:stretch>
            <a:fillRect/>
          </a:stretch>
        </p:blipFill>
        <p:spPr>
          <a:xfrm>
            <a:off x="1014916" y="2172009"/>
            <a:ext cx="4051300" cy="2692400"/>
          </a:xfrm>
          <a:prstGeom prst="rect">
            <a:avLst/>
          </a:prstGeom>
        </p:spPr>
      </p:pic>
      <p:sp>
        <p:nvSpPr>
          <p:cNvPr id="8" name="矩形 7">
            <a:extLst>
              <a:ext uri="{FF2B5EF4-FFF2-40B4-BE49-F238E27FC236}">
                <a16:creationId xmlns:a16="http://schemas.microsoft.com/office/drawing/2014/main" id="{FA7CE10C-A59E-434B-830A-88D3B5D4BEE2}"/>
              </a:ext>
            </a:extLst>
          </p:cNvPr>
          <p:cNvSpPr/>
          <p:nvPr/>
        </p:nvSpPr>
        <p:spPr>
          <a:xfrm>
            <a:off x="5081084" y="1400962"/>
            <a:ext cx="6096000" cy="4234493"/>
          </a:xfrm>
          <a:prstGeom prst="rect">
            <a:avLst/>
          </a:prstGeom>
        </p:spPr>
        <p:txBody>
          <a:bodyPr>
            <a:spAutoFit/>
          </a:bodyPr>
          <a:lstStyle/>
          <a:p>
            <a:pPr algn="just">
              <a:lnSpc>
                <a:spcPts val="1700"/>
              </a:lnSpc>
              <a:spcAft>
                <a:spcPts val="0"/>
              </a:spcAft>
            </a:pPr>
            <a:r>
              <a:rPr lang="zh-CN" altLang="zh-CN" kern="100" dirty="0">
                <a:solidFill>
                  <a:srgbClr val="FF0000"/>
                </a:solidFill>
                <a:latin typeface="Times New Roman" panose="02020603050405020304" pitchFamily="18" charset="0"/>
                <a:ea typeface="宋体" panose="02010600030101010101" pitchFamily="2" charset="-122"/>
              </a:rPr>
              <a:t>答案：</a:t>
            </a:r>
            <a:endParaRPr lang="en-US" altLang="zh-CN" kern="100" dirty="0">
              <a:solidFill>
                <a:srgbClr val="FF0000"/>
              </a:solidFill>
              <a:latin typeface="Times New Roman" panose="02020603050405020304" pitchFamily="18" charset="0"/>
              <a:ea typeface="宋体" panose="02010600030101010101" pitchFamily="2" charset="-122"/>
            </a:endParaRPr>
          </a:p>
          <a:p>
            <a:pPr algn="just">
              <a:lnSpc>
                <a:spcPts val="1700"/>
              </a:lnSpc>
              <a:spcAft>
                <a:spcPts val="0"/>
              </a:spcAft>
            </a:pPr>
            <a:endParaRPr lang="zh-CN" altLang="zh-CN" kern="100" dirty="0">
              <a:latin typeface="Times New Roman" panose="02020603050405020304" pitchFamily="18" charset="0"/>
              <a:ea typeface="宋体" panose="02010600030101010101" pitchFamily="2" charset="-122"/>
            </a:endParaRPr>
          </a:p>
          <a:p>
            <a:pPr algn="just">
              <a:lnSpc>
                <a:spcPts val="1700"/>
              </a:lnSpc>
              <a:spcAft>
                <a:spcPts val="0"/>
              </a:spcAft>
            </a:pPr>
            <a:r>
              <a:rPr lang="zh-CN" altLang="zh-CN" kern="100" dirty="0">
                <a:solidFill>
                  <a:srgbClr val="FF0000"/>
                </a:solidFill>
                <a:latin typeface="Times New Roman" panose="02020603050405020304" pitchFamily="18" charset="0"/>
                <a:ea typeface="宋体" panose="02010600030101010101" pitchFamily="2" charset="-122"/>
              </a:rPr>
              <a:t>功能：判断字符串的对称性</a:t>
            </a:r>
            <a:endParaRPr lang="zh-CN" altLang="zh-CN" kern="100" dirty="0">
              <a:latin typeface="Times New Roman" panose="02020603050405020304" pitchFamily="18" charset="0"/>
              <a:ea typeface="宋体" panose="02010600030101010101" pitchFamily="2" charset="-122"/>
            </a:endParaRPr>
          </a:p>
          <a:p>
            <a:pPr algn="just">
              <a:lnSpc>
                <a:spcPts val="1700"/>
              </a:lnSpc>
              <a:spcAft>
                <a:spcPts val="0"/>
              </a:spcAft>
            </a:pPr>
            <a:r>
              <a:rPr lang="zh-CN" altLang="zh-CN" kern="100" dirty="0">
                <a:solidFill>
                  <a:srgbClr val="FF0000"/>
                </a:solidFill>
                <a:latin typeface="Times New Roman" panose="02020603050405020304" pitchFamily="18" charset="0"/>
                <a:ea typeface="宋体" panose="02010600030101010101" pitchFamily="2" charset="-122"/>
              </a:rPr>
              <a:t>时间复杂度</a:t>
            </a:r>
            <a:r>
              <a:rPr lang="en-US" altLang="zh-CN" kern="100" dirty="0">
                <a:solidFill>
                  <a:srgbClr val="FF0000"/>
                </a:solidFill>
                <a:latin typeface="Times New Roman" panose="02020603050405020304" pitchFamily="18" charset="0"/>
                <a:ea typeface="宋体" panose="02010600030101010101" pitchFamily="2" charset="-122"/>
              </a:rPr>
              <a:t> O(n)</a:t>
            </a:r>
            <a:endParaRPr lang="zh-CN" altLang="zh-CN" kern="100" dirty="0">
              <a:latin typeface="Times New Roman" panose="02020603050405020304" pitchFamily="18" charset="0"/>
              <a:ea typeface="宋体" panose="02010600030101010101" pitchFamily="2" charset="-122"/>
            </a:endParaRPr>
          </a:p>
          <a:p>
            <a:pPr algn="just">
              <a:lnSpc>
                <a:spcPts val="1700"/>
              </a:lnSpc>
              <a:spcAft>
                <a:spcPts val="0"/>
              </a:spcAft>
            </a:pPr>
            <a:r>
              <a:rPr lang="zh-CN" altLang="zh-CN" kern="100" dirty="0">
                <a:solidFill>
                  <a:srgbClr val="FF0000"/>
                </a:solidFill>
                <a:latin typeface="Times New Roman" panose="02020603050405020304" pitchFamily="18" charset="0"/>
                <a:ea typeface="宋体" panose="02010600030101010101" pitchFamily="2" charset="-122"/>
              </a:rPr>
              <a:t>空间复杂度</a:t>
            </a:r>
            <a:r>
              <a:rPr lang="en-US" altLang="zh-CN" kern="100" dirty="0">
                <a:solidFill>
                  <a:srgbClr val="FF0000"/>
                </a:solidFill>
                <a:latin typeface="Times New Roman" panose="02020603050405020304" pitchFamily="18" charset="0"/>
                <a:ea typeface="宋体" panose="02010600030101010101" pitchFamily="2" charset="-122"/>
              </a:rPr>
              <a:t> O(n)</a:t>
            </a:r>
          </a:p>
          <a:p>
            <a:pPr algn="just">
              <a:lnSpc>
                <a:spcPts val="1700"/>
              </a:lnSpc>
              <a:spcAft>
                <a:spcPts val="0"/>
              </a:spcAft>
            </a:pPr>
            <a:endParaRPr lang="zh-CN" altLang="zh-CN" kern="100" dirty="0">
              <a:latin typeface="Times New Roman" panose="02020603050405020304" pitchFamily="18" charset="0"/>
              <a:ea typeface="宋体" panose="02010600030101010101" pitchFamily="2" charset="-122"/>
            </a:endParaRPr>
          </a:p>
          <a:p>
            <a:pPr algn="just">
              <a:lnSpc>
                <a:spcPts val="1700"/>
              </a:lnSpc>
              <a:spcAft>
                <a:spcPts val="0"/>
              </a:spcAft>
            </a:pPr>
            <a:r>
              <a:rPr lang="zh-CN" altLang="zh-CN" kern="100" dirty="0">
                <a:solidFill>
                  <a:srgbClr val="FF0000"/>
                </a:solidFill>
                <a:latin typeface="Times New Roman" panose="02020603050405020304" pitchFamily="18" charset="0"/>
                <a:ea typeface="宋体" panose="02010600030101010101" pitchFamily="2" charset="-122"/>
              </a:rPr>
              <a:t>更简单的算法</a:t>
            </a:r>
            <a:endParaRPr lang="zh-CN" altLang="zh-CN" kern="100" dirty="0">
              <a:latin typeface="Times New Roman" panose="02020603050405020304" pitchFamily="18" charset="0"/>
              <a:ea typeface="宋体" panose="02010600030101010101" pitchFamily="2" charset="-122"/>
            </a:endParaRPr>
          </a:p>
          <a:p>
            <a:pPr algn="just">
              <a:lnSpc>
                <a:spcPts val="1700"/>
              </a:lnSpc>
              <a:spcAft>
                <a:spcPts val="0"/>
              </a:spcAft>
            </a:pPr>
            <a:r>
              <a:rPr lang="en-US" altLang="zh-CN" kern="100" dirty="0">
                <a:solidFill>
                  <a:srgbClr val="FF0000"/>
                </a:solidFill>
                <a:latin typeface="Verdana" panose="020B0604030504040204" pitchFamily="34" charset="0"/>
                <a:ea typeface="宋体" panose="02010600030101010101" pitchFamily="2" charset="-122"/>
              </a:rPr>
              <a:t>bool f(char *</a:t>
            </a:r>
            <a:r>
              <a:rPr lang="en-US" altLang="zh-CN" kern="100" dirty="0" err="1">
                <a:solidFill>
                  <a:srgbClr val="FF0000"/>
                </a:solidFill>
                <a:latin typeface="Verdana" panose="020B0604030504040204" pitchFamily="34" charset="0"/>
                <a:ea typeface="宋体" panose="02010600030101010101" pitchFamily="2" charset="-122"/>
              </a:rPr>
              <a:t>t,int</a:t>
            </a:r>
            <a:r>
              <a:rPr lang="en-US" altLang="zh-CN" kern="100" dirty="0">
                <a:solidFill>
                  <a:srgbClr val="FF0000"/>
                </a:solidFill>
                <a:latin typeface="Verdana" panose="020B0604030504040204" pitchFamily="34" charset="0"/>
                <a:ea typeface="宋体" panose="02010600030101010101" pitchFamily="2" charset="-122"/>
              </a:rPr>
              <a:t> </a:t>
            </a:r>
            <a:r>
              <a:rPr lang="en-US" altLang="zh-CN" kern="100" dirty="0" err="1">
                <a:solidFill>
                  <a:srgbClr val="FF0000"/>
                </a:solidFill>
                <a:latin typeface="Verdana" panose="020B0604030504040204" pitchFamily="34" charset="0"/>
                <a:ea typeface="宋体" panose="02010600030101010101" pitchFamily="2" charset="-122"/>
              </a:rPr>
              <a:t>low,int</a:t>
            </a:r>
            <a:r>
              <a:rPr lang="en-US" altLang="zh-CN" kern="100" dirty="0">
                <a:solidFill>
                  <a:srgbClr val="FF0000"/>
                </a:solidFill>
                <a:latin typeface="Verdana" panose="020B0604030504040204" pitchFamily="34" charset="0"/>
                <a:ea typeface="宋体" panose="02010600030101010101" pitchFamily="2" charset="-122"/>
              </a:rPr>
              <a:t> r) </a:t>
            </a:r>
            <a:endParaRPr lang="zh-CN" altLang="zh-CN" kern="100" dirty="0">
              <a:latin typeface="Times New Roman" panose="02020603050405020304" pitchFamily="18" charset="0"/>
              <a:ea typeface="宋体" panose="02010600030101010101" pitchFamily="2" charset="-122"/>
            </a:endParaRPr>
          </a:p>
          <a:p>
            <a:pPr algn="just">
              <a:lnSpc>
                <a:spcPts val="1700"/>
              </a:lnSpc>
              <a:spcAft>
                <a:spcPts val="0"/>
              </a:spcAft>
            </a:pPr>
            <a:r>
              <a:rPr lang="en-US" altLang="zh-CN" kern="100" dirty="0">
                <a:solidFill>
                  <a:srgbClr val="FF0000"/>
                </a:solidFill>
                <a:latin typeface="Verdana" panose="020B0604030504040204" pitchFamily="34" charset="0"/>
                <a:ea typeface="宋体" panose="02010600030101010101" pitchFamily="2" charset="-122"/>
              </a:rPr>
              <a:t>{ </a:t>
            </a:r>
            <a:endParaRPr lang="zh-CN" altLang="zh-CN" kern="100" dirty="0">
              <a:latin typeface="Times New Roman" panose="02020603050405020304" pitchFamily="18" charset="0"/>
              <a:ea typeface="宋体" panose="02010600030101010101" pitchFamily="2" charset="-122"/>
            </a:endParaRPr>
          </a:p>
          <a:p>
            <a:pPr marL="266700" algn="just">
              <a:lnSpc>
                <a:spcPts val="1700"/>
              </a:lnSpc>
              <a:spcAft>
                <a:spcPts val="0"/>
              </a:spcAft>
            </a:pPr>
            <a:r>
              <a:rPr lang="en-US" altLang="zh-CN" kern="100" dirty="0">
                <a:solidFill>
                  <a:srgbClr val="FF0000"/>
                </a:solidFill>
                <a:latin typeface="Verdana" panose="020B0604030504040204" pitchFamily="34" charset="0"/>
                <a:ea typeface="宋体" panose="02010600030101010101" pitchFamily="2" charset="-122"/>
              </a:rPr>
              <a:t>while(low&lt;high &amp;&amp; t[low]==t[high]) </a:t>
            </a:r>
            <a:endParaRPr lang="zh-CN" altLang="zh-CN" kern="100" dirty="0">
              <a:latin typeface="Times New Roman" panose="02020603050405020304" pitchFamily="18" charset="0"/>
              <a:ea typeface="宋体" panose="02010600030101010101" pitchFamily="2" charset="-122"/>
            </a:endParaRPr>
          </a:p>
          <a:p>
            <a:pPr marL="266700" algn="just">
              <a:lnSpc>
                <a:spcPts val="1700"/>
              </a:lnSpc>
              <a:spcAft>
                <a:spcPts val="0"/>
              </a:spcAft>
            </a:pPr>
            <a:r>
              <a:rPr lang="en-US" altLang="zh-CN" kern="100" dirty="0">
                <a:solidFill>
                  <a:srgbClr val="FF0000"/>
                </a:solidFill>
                <a:latin typeface="Verdana" panose="020B0604030504040204" pitchFamily="34" charset="0"/>
                <a:ea typeface="宋体" panose="02010600030101010101" pitchFamily="2" charset="-122"/>
              </a:rPr>
              <a:t>{	low++; </a:t>
            </a:r>
            <a:endParaRPr lang="zh-CN" altLang="zh-CN" kern="100" dirty="0">
              <a:latin typeface="Times New Roman" panose="02020603050405020304" pitchFamily="18" charset="0"/>
              <a:ea typeface="宋体" panose="02010600030101010101" pitchFamily="2" charset="-122"/>
            </a:endParaRPr>
          </a:p>
          <a:p>
            <a:pPr marL="266700" indent="266700" algn="just">
              <a:lnSpc>
                <a:spcPts val="1700"/>
              </a:lnSpc>
              <a:spcAft>
                <a:spcPts val="0"/>
              </a:spcAft>
            </a:pPr>
            <a:r>
              <a:rPr lang="en-US" altLang="zh-CN" kern="100" dirty="0">
                <a:solidFill>
                  <a:srgbClr val="FF0000"/>
                </a:solidFill>
                <a:latin typeface="Verdana" panose="020B0604030504040204" pitchFamily="34" charset="0"/>
                <a:ea typeface="宋体" panose="02010600030101010101" pitchFamily="2" charset="-122"/>
              </a:rPr>
              <a:t>high--;</a:t>
            </a:r>
            <a:endParaRPr lang="zh-CN" altLang="zh-CN" kern="100" dirty="0">
              <a:latin typeface="Times New Roman" panose="02020603050405020304" pitchFamily="18" charset="0"/>
              <a:ea typeface="宋体" panose="02010600030101010101" pitchFamily="2" charset="-122"/>
            </a:endParaRPr>
          </a:p>
          <a:p>
            <a:pPr marL="266700" algn="just">
              <a:lnSpc>
                <a:spcPts val="1700"/>
              </a:lnSpc>
              <a:spcAft>
                <a:spcPts val="0"/>
              </a:spcAft>
            </a:pPr>
            <a:r>
              <a:rPr lang="en-US" altLang="zh-CN" kern="100" dirty="0">
                <a:solidFill>
                  <a:srgbClr val="FF0000"/>
                </a:solidFill>
                <a:latin typeface="Verdana" panose="020B0604030504040204" pitchFamily="34" charset="0"/>
                <a:ea typeface="宋体" panose="02010600030101010101" pitchFamily="2" charset="-122"/>
              </a:rPr>
              <a:t>} </a:t>
            </a:r>
            <a:endParaRPr lang="zh-CN" altLang="zh-CN" kern="100" dirty="0">
              <a:latin typeface="Times New Roman" panose="02020603050405020304" pitchFamily="18" charset="0"/>
              <a:ea typeface="宋体" panose="02010600030101010101" pitchFamily="2" charset="-122"/>
            </a:endParaRPr>
          </a:p>
          <a:p>
            <a:pPr marL="266700" algn="just">
              <a:lnSpc>
                <a:spcPts val="1700"/>
              </a:lnSpc>
              <a:spcAft>
                <a:spcPts val="0"/>
              </a:spcAft>
            </a:pPr>
            <a:r>
              <a:rPr lang="en-US" altLang="zh-CN" kern="100" dirty="0">
                <a:solidFill>
                  <a:srgbClr val="FF0000"/>
                </a:solidFill>
                <a:latin typeface="Verdana" panose="020B0604030504040204" pitchFamily="34" charset="0"/>
                <a:ea typeface="宋体" panose="02010600030101010101" pitchFamily="2" charset="-122"/>
              </a:rPr>
              <a:t>if (low&gt;=high)	return 1;</a:t>
            </a:r>
            <a:endParaRPr lang="zh-CN" altLang="zh-CN" kern="100" dirty="0">
              <a:latin typeface="Times New Roman" panose="02020603050405020304" pitchFamily="18" charset="0"/>
              <a:ea typeface="宋体" panose="02010600030101010101" pitchFamily="2" charset="-122"/>
            </a:endParaRPr>
          </a:p>
          <a:p>
            <a:pPr marL="266700" algn="just">
              <a:lnSpc>
                <a:spcPts val="1700"/>
              </a:lnSpc>
              <a:spcAft>
                <a:spcPts val="0"/>
              </a:spcAft>
            </a:pPr>
            <a:r>
              <a:rPr lang="en-US" altLang="zh-CN" kern="100" dirty="0">
                <a:solidFill>
                  <a:srgbClr val="FF0000"/>
                </a:solidFill>
                <a:latin typeface="Verdana" panose="020B0604030504040204" pitchFamily="34" charset="0"/>
                <a:ea typeface="宋体" panose="02010600030101010101" pitchFamily="2" charset="-122"/>
              </a:rPr>
              <a:t>return 0</a:t>
            </a:r>
            <a:endParaRPr lang="zh-CN" altLang="zh-CN" kern="100" dirty="0">
              <a:latin typeface="Times New Roman" panose="02020603050405020304" pitchFamily="18" charset="0"/>
              <a:ea typeface="宋体" panose="02010600030101010101" pitchFamily="2" charset="-122"/>
            </a:endParaRPr>
          </a:p>
          <a:p>
            <a:pPr algn="just">
              <a:lnSpc>
                <a:spcPts val="1700"/>
              </a:lnSpc>
              <a:spcAft>
                <a:spcPts val="0"/>
              </a:spcAft>
            </a:pPr>
            <a:r>
              <a:rPr lang="en-US" altLang="zh-CN" kern="100" dirty="0">
                <a:solidFill>
                  <a:srgbClr val="FF0000"/>
                </a:solidFill>
                <a:latin typeface="Verdana" panose="020B0604030504040204" pitchFamily="34" charset="0"/>
                <a:ea typeface="宋体" panose="02010600030101010101" pitchFamily="2" charset="-122"/>
              </a:rPr>
              <a:t>}</a:t>
            </a:r>
          </a:p>
          <a:p>
            <a:pPr algn="just">
              <a:lnSpc>
                <a:spcPts val="1700"/>
              </a:lnSpc>
              <a:spcAft>
                <a:spcPts val="0"/>
              </a:spcAft>
            </a:pPr>
            <a:endParaRPr lang="zh-CN" altLang="zh-CN" kern="100" dirty="0">
              <a:latin typeface="Times New Roman" panose="02020603050405020304" pitchFamily="18" charset="0"/>
              <a:ea typeface="宋体" panose="02010600030101010101" pitchFamily="2" charset="-122"/>
            </a:endParaRPr>
          </a:p>
          <a:p>
            <a:pPr algn="just">
              <a:lnSpc>
                <a:spcPts val="1700"/>
              </a:lnSpc>
              <a:spcAft>
                <a:spcPts val="0"/>
              </a:spcAft>
            </a:pPr>
            <a:r>
              <a:rPr lang="zh-CN" altLang="zh-CN" kern="100" dirty="0">
                <a:solidFill>
                  <a:srgbClr val="FF0000"/>
                </a:solidFill>
                <a:latin typeface="Verdana" panose="020B0604030504040204" pitchFamily="34" charset="0"/>
                <a:ea typeface="宋体" panose="02010600030101010101" pitchFamily="2" charset="-122"/>
              </a:rPr>
              <a:t>时间</a:t>
            </a:r>
            <a:r>
              <a:rPr lang="zh-CN" altLang="zh-CN" kern="100" dirty="0">
                <a:solidFill>
                  <a:srgbClr val="FF0000"/>
                </a:solidFill>
                <a:latin typeface="Times New Roman" panose="02020603050405020304" pitchFamily="18" charset="0"/>
                <a:ea typeface="宋体" panose="02010600030101010101" pitchFamily="2" charset="-122"/>
              </a:rPr>
              <a:t>复杂度</a:t>
            </a:r>
            <a:r>
              <a:rPr lang="en-US" altLang="zh-CN" kern="100" dirty="0">
                <a:solidFill>
                  <a:srgbClr val="FF0000"/>
                </a:solidFill>
                <a:latin typeface="Times New Roman" panose="02020603050405020304" pitchFamily="18" charset="0"/>
                <a:ea typeface="宋体" panose="02010600030101010101" pitchFamily="2" charset="-122"/>
              </a:rPr>
              <a:t> O(n)</a:t>
            </a:r>
            <a:endParaRPr lang="zh-CN" altLang="zh-CN" kern="100" dirty="0">
              <a:latin typeface="Times New Roman" panose="02020603050405020304" pitchFamily="18" charset="0"/>
              <a:ea typeface="宋体" panose="02010600030101010101" pitchFamily="2" charset="-122"/>
            </a:endParaRPr>
          </a:p>
          <a:p>
            <a:pPr algn="just">
              <a:lnSpc>
                <a:spcPts val="1700"/>
              </a:lnSpc>
              <a:spcAft>
                <a:spcPts val="0"/>
              </a:spcAft>
            </a:pPr>
            <a:r>
              <a:rPr lang="zh-CN" altLang="zh-CN" kern="100" dirty="0">
                <a:solidFill>
                  <a:srgbClr val="FF0000"/>
                </a:solidFill>
                <a:latin typeface="Times New Roman" panose="02020603050405020304" pitchFamily="18" charset="0"/>
                <a:ea typeface="宋体" panose="02010600030101010101" pitchFamily="2" charset="-122"/>
              </a:rPr>
              <a:t>空间复杂度</a:t>
            </a:r>
            <a:r>
              <a:rPr lang="en-US" altLang="zh-CN" kern="100" dirty="0">
                <a:solidFill>
                  <a:srgbClr val="FF0000"/>
                </a:solidFill>
                <a:latin typeface="Times New Roman" panose="02020603050405020304" pitchFamily="18" charset="0"/>
                <a:ea typeface="宋体" panose="02010600030101010101" pitchFamily="2" charset="-122"/>
              </a:rPr>
              <a:t> O(1)</a:t>
            </a:r>
            <a:endParaRPr lang="zh-CN" altLang="zh-CN"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964898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ECA5DF-FB93-5146-AC41-9CEEFAD3C7FE}"/>
              </a:ext>
            </a:extLst>
          </p:cNvPr>
          <p:cNvSpPr>
            <a:spLocks noGrp="1"/>
          </p:cNvSpPr>
          <p:nvPr>
            <p:ph type="title"/>
          </p:nvPr>
        </p:nvSpPr>
        <p:spPr/>
        <p:txBody>
          <a:bodyPr/>
          <a:lstStyle/>
          <a:p>
            <a:r>
              <a:rPr kumimoji="1" lang="zh-CN" altLang="en-US" dirty="0"/>
              <a:t>第</a:t>
            </a:r>
            <a:r>
              <a:rPr kumimoji="1" lang="en-US" altLang="zh-CN" dirty="0"/>
              <a:t>5</a:t>
            </a:r>
            <a:r>
              <a:rPr kumimoji="1" lang="zh-CN" altLang="en-US" dirty="0"/>
              <a:t>章 数组与广义表</a:t>
            </a:r>
          </a:p>
        </p:txBody>
      </p:sp>
      <p:sp>
        <p:nvSpPr>
          <p:cNvPr id="3" name="内容占位符 2">
            <a:extLst>
              <a:ext uri="{FF2B5EF4-FFF2-40B4-BE49-F238E27FC236}">
                <a16:creationId xmlns:a16="http://schemas.microsoft.com/office/drawing/2014/main" id="{A52ED24B-ED58-1E46-8636-33B4A2C76A48}"/>
              </a:ext>
            </a:extLst>
          </p:cNvPr>
          <p:cNvSpPr>
            <a:spLocks noGrp="1"/>
          </p:cNvSpPr>
          <p:nvPr>
            <p:ph idx="1"/>
          </p:nvPr>
        </p:nvSpPr>
        <p:spPr/>
        <p:txBody>
          <a:bodyPr/>
          <a:lstStyle/>
          <a:p>
            <a:pPr marL="514350" indent="-514350">
              <a:buFont typeface="+mj-lt"/>
              <a:buAutoNum type="arabicPeriod"/>
            </a:pPr>
            <a:r>
              <a:rPr kumimoji="1" lang="zh-CN" altLang="en-US" dirty="0"/>
              <a:t>数组的定义</a:t>
            </a:r>
            <a:endParaRPr kumimoji="1" lang="en-US" altLang="zh-CN" dirty="0"/>
          </a:p>
          <a:p>
            <a:pPr marL="514350" indent="-514350">
              <a:buFont typeface="+mj-lt"/>
              <a:buAutoNum type="arabicPeriod"/>
            </a:pPr>
            <a:r>
              <a:rPr kumimoji="1" lang="zh-CN" altLang="en-US" dirty="0"/>
              <a:t>高维数组的实现和存储（坐标映射）</a:t>
            </a:r>
            <a:endParaRPr kumimoji="1" lang="en-US" altLang="zh-CN" dirty="0"/>
          </a:p>
          <a:p>
            <a:pPr marL="514350" indent="-514350">
              <a:buFont typeface="+mj-lt"/>
              <a:buAutoNum type="arabicPeriod"/>
            </a:pPr>
            <a:r>
              <a:rPr kumimoji="1" lang="zh-CN" altLang="en-US" dirty="0"/>
              <a:t>稀疏矩阵与其三元组表示</a:t>
            </a:r>
            <a:endParaRPr kumimoji="1" lang="en-US" altLang="zh-CN" dirty="0"/>
          </a:p>
          <a:p>
            <a:pPr marL="514350" indent="-514350">
              <a:buFont typeface="+mj-lt"/>
              <a:buAutoNum type="arabicPeriod"/>
            </a:pPr>
            <a:r>
              <a:rPr kumimoji="1" lang="zh-CN" altLang="en-US" dirty="0"/>
              <a:t>三元组表示的稀疏矩阵快速转置</a:t>
            </a:r>
            <a:endParaRPr kumimoji="1" lang="en-US" altLang="zh-CN" dirty="0"/>
          </a:p>
          <a:p>
            <a:pPr marL="514350" indent="-514350">
              <a:buFont typeface="+mj-lt"/>
              <a:buAutoNum type="arabicPeriod"/>
            </a:pPr>
            <a:r>
              <a:rPr kumimoji="1" lang="zh-CN" altLang="en-US" dirty="0"/>
              <a:t>广义表的定义与术语</a:t>
            </a:r>
            <a:endParaRPr kumimoji="1" lang="en-US" altLang="zh-CN" dirty="0"/>
          </a:p>
        </p:txBody>
      </p:sp>
    </p:spTree>
    <p:extLst>
      <p:ext uri="{BB962C8B-B14F-4D97-AF65-F5344CB8AC3E}">
        <p14:creationId xmlns:p14="http://schemas.microsoft.com/office/powerpoint/2010/main" val="1090227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60965" y="669612"/>
            <a:ext cx="10462847" cy="1384995"/>
          </a:xfrm>
          <a:prstGeom prst="rect">
            <a:avLst/>
          </a:prstGeom>
        </p:spPr>
        <p:txBody>
          <a:bodyPr wrap="square">
            <a:spAutoFit/>
          </a:bodyPr>
          <a:lstStyle/>
          <a:p>
            <a:r>
              <a:rPr lang="zh-CN" altLang="en-US" sz="2800" dirty="0"/>
              <a:t>有一个</a:t>
            </a:r>
            <a:r>
              <a:rPr lang="en-US" altLang="zh-CN" sz="2800" dirty="0"/>
              <a:t>100*90</a:t>
            </a:r>
            <a:r>
              <a:rPr lang="zh-CN" altLang="en-US" sz="2800" dirty="0"/>
              <a:t>的浮点稀疏矩阵，非</a:t>
            </a:r>
            <a:r>
              <a:rPr lang="en-US" altLang="zh-CN" sz="2800" dirty="0"/>
              <a:t>0</a:t>
            </a:r>
            <a:r>
              <a:rPr lang="zh-CN" altLang="en-US" sz="2800" dirty="0"/>
              <a:t>元素有</a:t>
            </a:r>
            <a:r>
              <a:rPr lang="en-US" altLang="zh-CN" sz="2800" dirty="0"/>
              <a:t>10</a:t>
            </a:r>
            <a:r>
              <a:rPr lang="zh-CN" altLang="en-US" sz="2800" dirty="0"/>
              <a:t>个，设每个整型数占</a:t>
            </a:r>
            <a:r>
              <a:rPr lang="en-US" altLang="zh-CN" sz="2800" dirty="0"/>
              <a:t>2</a:t>
            </a:r>
            <a:r>
              <a:rPr lang="zh-CN" altLang="en-US" sz="2800" dirty="0"/>
              <a:t>字节，浮点数占</a:t>
            </a:r>
            <a:r>
              <a:rPr lang="en-US" altLang="zh-CN" sz="2800" dirty="0"/>
              <a:t>4</a:t>
            </a:r>
            <a:r>
              <a:rPr lang="zh-CN" altLang="en-US" sz="2800" dirty="0"/>
              <a:t>个字节，则用三元组表示该矩阵时，所需的字节数是多少？</a:t>
            </a:r>
          </a:p>
        </p:txBody>
      </p:sp>
      <p:sp>
        <p:nvSpPr>
          <p:cNvPr id="7" name="矩形 6"/>
          <p:cNvSpPr/>
          <p:nvPr/>
        </p:nvSpPr>
        <p:spPr>
          <a:xfrm>
            <a:off x="4715436" y="3231341"/>
            <a:ext cx="6096000" cy="1384995"/>
          </a:xfrm>
          <a:prstGeom prst="rect">
            <a:avLst/>
          </a:prstGeom>
        </p:spPr>
        <p:txBody>
          <a:bodyPr>
            <a:spAutoFit/>
          </a:bodyPr>
          <a:lstStyle/>
          <a:p>
            <a:r>
              <a:rPr lang="zh-CN" altLang="en-US" sz="2800" dirty="0"/>
              <a:t>表头</a:t>
            </a:r>
            <a:r>
              <a:rPr lang="en-US" altLang="zh-CN" sz="2800" dirty="0"/>
              <a:t>mu</a:t>
            </a:r>
            <a:r>
              <a:rPr lang="zh-CN" altLang="en-US" sz="2800" dirty="0"/>
              <a:t>，</a:t>
            </a:r>
            <a:r>
              <a:rPr lang="en-US" altLang="zh-CN" sz="2800" dirty="0"/>
              <a:t>nu</a:t>
            </a:r>
            <a:r>
              <a:rPr lang="zh-CN" altLang="en-US" sz="2800" dirty="0"/>
              <a:t>，</a:t>
            </a:r>
            <a:r>
              <a:rPr lang="en-US" altLang="zh-CN" sz="2800" dirty="0" err="1"/>
              <a:t>tu</a:t>
            </a:r>
            <a:r>
              <a:rPr lang="zh-CN" altLang="en-US" sz="2800" dirty="0"/>
              <a:t>共占</a:t>
            </a:r>
            <a:r>
              <a:rPr lang="en-US" altLang="zh-CN" sz="2800" dirty="0"/>
              <a:t>3*2=6</a:t>
            </a:r>
            <a:r>
              <a:rPr lang="zh-CN" altLang="en-US" sz="2800" dirty="0"/>
              <a:t>字节，一个三元组的元素占</a:t>
            </a:r>
            <a:r>
              <a:rPr lang="en-US" altLang="zh-CN" sz="2800" dirty="0"/>
              <a:t>2+2+4=8</a:t>
            </a:r>
            <a:r>
              <a:rPr lang="zh-CN" altLang="en-US" sz="2800" dirty="0"/>
              <a:t>字节，则共占</a:t>
            </a:r>
            <a:r>
              <a:rPr lang="en-US" altLang="zh-CN" sz="2800" dirty="0"/>
              <a:t>8*10+6=86</a:t>
            </a:r>
            <a:r>
              <a:rPr lang="zh-CN" altLang="en-US" sz="2800" dirty="0"/>
              <a:t>字节</a:t>
            </a:r>
          </a:p>
        </p:txBody>
      </p:sp>
    </p:spTree>
    <p:extLst>
      <p:ext uri="{BB962C8B-B14F-4D97-AF65-F5344CB8AC3E}">
        <p14:creationId xmlns:p14="http://schemas.microsoft.com/office/powerpoint/2010/main" val="15602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CE750A6-5A62-434C-BA4A-806277F4A047}"/>
              </a:ext>
            </a:extLst>
          </p:cNvPr>
          <p:cNvSpPr/>
          <p:nvPr/>
        </p:nvSpPr>
        <p:spPr>
          <a:xfrm>
            <a:off x="1260087" y="670844"/>
            <a:ext cx="10091853" cy="3970318"/>
          </a:xfrm>
          <a:prstGeom prst="rect">
            <a:avLst/>
          </a:prstGeom>
        </p:spPr>
        <p:txBody>
          <a:bodyPr wrap="square">
            <a:spAutoFit/>
          </a:bodyPr>
          <a:lstStyle/>
          <a:p>
            <a:pPr algn="just">
              <a:spcAft>
                <a:spcPts val="0"/>
              </a:spcAft>
            </a:pPr>
            <a:r>
              <a:rPr lang="zh-CN" altLang="zh-CN" sz="2800" kern="100" dirty="0">
                <a:ea typeface="宋体" panose="02010600030101010101" pitchFamily="2" charset="-122"/>
              </a:rPr>
              <a:t>给定下面的广义表</a:t>
            </a:r>
            <a:r>
              <a:rPr lang="en-US" altLang="zh-CN" sz="2800" kern="100" dirty="0">
                <a:ea typeface="宋体" panose="02010600030101010101" pitchFamily="2" charset="-122"/>
              </a:rPr>
              <a:t>A=(</a:t>
            </a:r>
            <a:r>
              <a:rPr lang="en-US" altLang="zh-CN" sz="2800" kern="100" dirty="0" err="1">
                <a:ea typeface="宋体" panose="02010600030101010101" pitchFamily="2" charset="-122"/>
              </a:rPr>
              <a:t>a,b,c</a:t>
            </a:r>
            <a:r>
              <a:rPr lang="en-US" altLang="zh-CN" sz="2800" kern="100" dirty="0">
                <a:ea typeface="宋体" panose="02010600030101010101" pitchFamily="2" charset="-122"/>
              </a:rPr>
              <a:t>), B=((</a:t>
            </a:r>
            <a:r>
              <a:rPr lang="en-US" altLang="zh-CN" sz="2800" kern="100" dirty="0" err="1">
                <a:ea typeface="宋体" panose="02010600030101010101" pitchFamily="2" charset="-122"/>
              </a:rPr>
              <a:t>a,c</a:t>
            </a:r>
            <a:r>
              <a:rPr lang="en-US" altLang="zh-CN" sz="2800" kern="100" dirty="0">
                <a:ea typeface="宋体" panose="02010600030101010101" pitchFamily="2" charset="-122"/>
              </a:rPr>
              <a:t>),(</a:t>
            </a:r>
            <a:r>
              <a:rPr lang="en-US" altLang="zh-CN" sz="2800" kern="100" dirty="0" err="1">
                <a:ea typeface="宋体" panose="02010600030101010101" pitchFamily="2" charset="-122"/>
              </a:rPr>
              <a:t>b,c,d</a:t>
            </a:r>
            <a:r>
              <a:rPr lang="en-US" altLang="zh-CN" sz="2800" kern="100" dirty="0">
                <a:ea typeface="宋体" panose="02010600030101010101" pitchFamily="2" charset="-122"/>
              </a:rPr>
              <a:t>)), C=(</a:t>
            </a:r>
            <a:r>
              <a:rPr lang="en-US" altLang="zh-CN" sz="2800" kern="100" dirty="0" err="1">
                <a:ea typeface="宋体" panose="02010600030101010101" pitchFamily="2" charset="-122"/>
              </a:rPr>
              <a:t>a,C,d</a:t>
            </a:r>
            <a:r>
              <a:rPr lang="en-US" altLang="zh-CN" sz="2800" kern="100" dirty="0">
                <a:ea typeface="宋体" panose="02010600030101010101" pitchFamily="2" charset="-122"/>
              </a:rPr>
              <a:t>), D=(A,B,(</a:t>
            </a:r>
            <a:r>
              <a:rPr lang="en-US" altLang="zh-CN" sz="2800" kern="100" dirty="0" err="1">
                <a:ea typeface="宋体" panose="02010600030101010101" pitchFamily="2" charset="-122"/>
              </a:rPr>
              <a:t>a,c</a:t>
            </a:r>
            <a:r>
              <a:rPr lang="en-US" altLang="zh-CN" sz="2800" kern="100" dirty="0">
                <a:ea typeface="宋体" panose="02010600030101010101" pitchFamily="2" charset="-122"/>
              </a:rPr>
              <a:t>)),</a:t>
            </a:r>
            <a:r>
              <a:rPr lang="zh-CN" altLang="zh-CN" sz="2800" kern="100" dirty="0">
                <a:ea typeface="宋体" panose="02010600030101010101" pitchFamily="2" charset="-122"/>
              </a:rPr>
              <a:t>分别给出</a:t>
            </a:r>
            <a:r>
              <a:rPr lang="en-US" altLang="zh-CN" sz="2800" kern="100" dirty="0">
                <a:ea typeface="宋体" panose="02010600030101010101" pitchFamily="2" charset="-122"/>
              </a:rPr>
              <a:t>4</a:t>
            </a:r>
            <a:r>
              <a:rPr lang="zh-CN" altLang="zh-CN" sz="2800" kern="100" dirty="0">
                <a:ea typeface="宋体" panose="02010600030101010101" pitchFamily="2" charset="-122"/>
              </a:rPr>
              <a:t>个广义表的表头和表尾以及广义表的长度。</a:t>
            </a:r>
          </a:p>
          <a:p>
            <a:pPr algn="just">
              <a:spcAft>
                <a:spcPts val="0"/>
              </a:spcAft>
            </a:pPr>
            <a:r>
              <a:rPr lang="en-US" altLang="zh-CN" sz="2800" kern="100" dirty="0">
                <a:latin typeface="Times New Roman" panose="02020603050405020304" pitchFamily="18" charset="0"/>
                <a:ea typeface="宋体" panose="02010600030101010101" pitchFamily="2" charset="-122"/>
              </a:rPr>
              <a:t> </a:t>
            </a:r>
            <a:endParaRPr lang="zh-CN" altLang="zh-CN" sz="2800" kern="100" dirty="0">
              <a:latin typeface="Times New Roman" panose="02020603050405020304" pitchFamily="18" charset="0"/>
              <a:ea typeface="宋体" panose="02010600030101010101" pitchFamily="2" charset="-122"/>
            </a:endParaRPr>
          </a:p>
          <a:p>
            <a:pPr algn="just">
              <a:spcAft>
                <a:spcPts val="0"/>
              </a:spcAft>
              <a:tabLst>
                <a:tab pos="200025" algn="l"/>
                <a:tab pos="1333500" algn="l"/>
                <a:tab pos="1600200" algn="l"/>
                <a:tab pos="2400300" algn="l"/>
                <a:tab pos="2933700" algn="l"/>
                <a:tab pos="3467100" algn="l"/>
                <a:tab pos="4333875" algn="l"/>
              </a:tabLst>
            </a:pPr>
            <a:r>
              <a:rPr lang="zh-CN" altLang="zh-CN" sz="2800" kern="100" dirty="0">
                <a:solidFill>
                  <a:srgbClr val="FF0000"/>
                </a:solidFill>
                <a:latin typeface="Times New Roman" panose="02020603050405020304" pitchFamily="18" charset="0"/>
                <a:ea typeface="宋体" panose="02010600030101010101" pitchFamily="2" charset="-122"/>
              </a:rPr>
              <a:t>答案：</a:t>
            </a:r>
            <a:endParaRPr lang="zh-CN" altLang="zh-CN" sz="2800" kern="100" dirty="0">
              <a:latin typeface="Times New Roman" panose="02020603050405020304" pitchFamily="18" charset="0"/>
              <a:ea typeface="宋体" panose="02010600030101010101" pitchFamily="2" charset="-122"/>
            </a:endParaRPr>
          </a:p>
          <a:p>
            <a:pPr algn="just">
              <a:spcAft>
                <a:spcPts val="0"/>
              </a:spcAft>
            </a:pPr>
            <a:r>
              <a:rPr lang="en-US" altLang="zh-CN" sz="2800" kern="100" dirty="0">
                <a:solidFill>
                  <a:srgbClr val="FF0000"/>
                </a:solidFill>
                <a:latin typeface="Times New Roman" panose="02020603050405020304" pitchFamily="18" charset="0"/>
                <a:ea typeface="宋体" panose="02010600030101010101" pitchFamily="2" charset="-122"/>
              </a:rPr>
              <a:t>A=(</a:t>
            </a:r>
            <a:r>
              <a:rPr lang="en-US" altLang="zh-CN" sz="2800" kern="100" dirty="0" err="1">
                <a:solidFill>
                  <a:srgbClr val="FF0000"/>
                </a:solidFill>
                <a:latin typeface="Times New Roman" panose="02020603050405020304" pitchFamily="18" charset="0"/>
                <a:ea typeface="宋体" panose="02010600030101010101" pitchFamily="2" charset="-122"/>
              </a:rPr>
              <a:t>a,b,c</a:t>
            </a:r>
            <a:r>
              <a:rPr lang="en-US" altLang="zh-CN" sz="2800" kern="100" dirty="0">
                <a:solidFill>
                  <a:srgbClr val="FF0000"/>
                </a:solidFill>
                <a:latin typeface="Times New Roman" panose="02020603050405020304" pitchFamily="18" charset="0"/>
                <a:ea typeface="宋体" panose="02010600030101010101" pitchFamily="2" charset="-122"/>
              </a:rPr>
              <a:t>)  </a:t>
            </a:r>
            <a:r>
              <a:rPr lang="zh-CN" altLang="zh-CN" sz="2800" kern="100" dirty="0">
                <a:solidFill>
                  <a:srgbClr val="FF0000"/>
                </a:solidFill>
                <a:latin typeface="Times New Roman" panose="02020603050405020304" pitchFamily="18" charset="0"/>
                <a:ea typeface="宋体" panose="02010600030101010101" pitchFamily="2" charset="-122"/>
              </a:rPr>
              <a:t>表头：</a:t>
            </a:r>
            <a:r>
              <a:rPr lang="en-US" altLang="zh-CN" sz="2800" kern="100" dirty="0">
                <a:solidFill>
                  <a:srgbClr val="FF0000"/>
                </a:solidFill>
                <a:latin typeface="Times New Roman" panose="02020603050405020304" pitchFamily="18" charset="0"/>
                <a:ea typeface="宋体" panose="02010600030101010101" pitchFamily="2" charset="-122"/>
              </a:rPr>
              <a:t>a</a:t>
            </a:r>
            <a:r>
              <a:rPr lang="zh-CN" altLang="zh-CN" sz="2800" kern="100" dirty="0">
                <a:solidFill>
                  <a:srgbClr val="FF0000"/>
                </a:solidFill>
                <a:latin typeface="Times New Roman" panose="02020603050405020304" pitchFamily="18" charset="0"/>
                <a:ea typeface="宋体" panose="02010600030101010101" pitchFamily="2" charset="-122"/>
              </a:rPr>
              <a:t>，表尾：（</a:t>
            </a:r>
            <a:r>
              <a:rPr lang="en-US" altLang="zh-CN" sz="2800" kern="100" dirty="0">
                <a:solidFill>
                  <a:srgbClr val="FF0000"/>
                </a:solidFill>
                <a:latin typeface="Times New Roman" panose="02020603050405020304" pitchFamily="18" charset="0"/>
                <a:ea typeface="宋体" panose="02010600030101010101" pitchFamily="2" charset="-122"/>
              </a:rPr>
              <a:t>b, c</a:t>
            </a:r>
            <a:r>
              <a:rPr lang="zh-CN" altLang="zh-CN" sz="2800" kern="100" dirty="0">
                <a:solidFill>
                  <a:srgbClr val="FF0000"/>
                </a:solidFill>
                <a:latin typeface="Times New Roman" panose="02020603050405020304" pitchFamily="18" charset="0"/>
                <a:ea typeface="宋体" panose="02010600030101010101" pitchFamily="2" charset="-122"/>
              </a:rPr>
              <a:t>）， 表长</a:t>
            </a:r>
            <a:r>
              <a:rPr lang="en-US" altLang="zh-CN" sz="2800" kern="100" dirty="0">
                <a:solidFill>
                  <a:srgbClr val="FF0000"/>
                </a:solidFill>
                <a:latin typeface="Times New Roman" panose="02020603050405020304" pitchFamily="18" charset="0"/>
                <a:ea typeface="宋体" panose="02010600030101010101" pitchFamily="2" charset="-122"/>
              </a:rPr>
              <a:t>=3</a:t>
            </a:r>
            <a:endParaRPr lang="zh-CN" altLang="zh-CN" sz="2800" kern="100" dirty="0">
              <a:latin typeface="Times New Roman" panose="02020603050405020304" pitchFamily="18" charset="0"/>
              <a:ea typeface="宋体" panose="02010600030101010101" pitchFamily="2" charset="-122"/>
            </a:endParaRPr>
          </a:p>
          <a:p>
            <a:pPr algn="just">
              <a:spcAft>
                <a:spcPts val="0"/>
              </a:spcAft>
            </a:pPr>
            <a:r>
              <a:rPr lang="en-US" altLang="zh-CN" sz="2800" kern="100" dirty="0">
                <a:solidFill>
                  <a:srgbClr val="FF0000"/>
                </a:solidFill>
                <a:latin typeface="Times New Roman" panose="02020603050405020304" pitchFamily="18" charset="0"/>
                <a:ea typeface="宋体" panose="02010600030101010101" pitchFamily="2" charset="-122"/>
              </a:rPr>
              <a:t>B=((</a:t>
            </a:r>
            <a:r>
              <a:rPr lang="en-US" altLang="zh-CN" sz="2800" kern="100" dirty="0" err="1">
                <a:solidFill>
                  <a:srgbClr val="FF0000"/>
                </a:solidFill>
                <a:latin typeface="Times New Roman" panose="02020603050405020304" pitchFamily="18" charset="0"/>
                <a:ea typeface="宋体" panose="02010600030101010101" pitchFamily="2" charset="-122"/>
              </a:rPr>
              <a:t>a,c</a:t>
            </a:r>
            <a:r>
              <a:rPr lang="en-US" altLang="zh-CN" sz="2800" kern="100" dirty="0">
                <a:solidFill>
                  <a:srgbClr val="FF0000"/>
                </a:solidFill>
                <a:latin typeface="Times New Roman" panose="02020603050405020304" pitchFamily="18" charset="0"/>
                <a:ea typeface="宋体" panose="02010600030101010101" pitchFamily="2" charset="-122"/>
              </a:rPr>
              <a:t>),(</a:t>
            </a:r>
            <a:r>
              <a:rPr lang="en-US" altLang="zh-CN" sz="2800" kern="100" dirty="0" err="1">
                <a:solidFill>
                  <a:srgbClr val="FF0000"/>
                </a:solidFill>
                <a:latin typeface="Times New Roman" panose="02020603050405020304" pitchFamily="18" charset="0"/>
                <a:ea typeface="宋体" panose="02010600030101010101" pitchFamily="2" charset="-122"/>
              </a:rPr>
              <a:t>b,c,d</a:t>
            </a:r>
            <a:r>
              <a:rPr lang="en-US" altLang="zh-CN" sz="2800" kern="100" dirty="0">
                <a:solidFill>
                  <a:srgbClr val="FF0000"/>
                </a:solidFill>
                <a:latin typeface="Times New Roman" panose="02020603050405020304" pitchFamily="18" charset="0"/>
                <a:ea typeface="宋体" panose="02010600030101010101" pitchFamily="2" charset="-122"/>
              </a:rPr>
              <a:t>))   </a:t>
            </a:r>
            <a:r>
              <a:rPr lang="zh-CN" altLang="zh-CN" sz="2800" kern="100" dirty="0">
                <a:solidFill>
                  <a:srgbClr val="FF0000"/>
                </a:solidFill>
                <a:latin typeface="Times New Roman" panose="02020603050405020304" pitchFamily="18" charset="0"/>
                <a:ea typeface="宋体" panose="02010600030101010101" pitchFamily="2" charset="-122"/>
              </a:rPr>
              <a:t>表头：</a:t>
            </a:r>
            <a:r>
              <a:rPr lang="en-US" altLang="zh-CN" sz="2800" kern="100" dirty="0">
                <a:solidFill>
                  <a:srgbClr val="FF0000"/>
                </a:solidFill>
                <a:latin typeface="Times New Roman" panose="02020603050405020304" pitchFamily="18" charset="0"/>
                <a:ea typeface="宋体" panose="02010600030101010101" pitchFamily="2" charset="-122"/>
              </a:rPr>
              <a:t>(</a:t>
            </a:r>
            <a:r>
              <a:rPr lang="en-US" altLang="zh-CN" sz="2800" kern="100" dirty="0" err="1">
                <a:solidFill>
                  <a:srgbClr val="FF0000"/>
                </a:solidFill>
                <a:latin typeface="Times New Roman" panose="02020603050405020304" pitchFamily="18" charset="0"/>
                <a:ea typeface="宋体" panose="02010600030101010101" pitchFamily="2" charset="-122"/>
              </a:rPr>
              <a:t>a,c</a:t>
            </a:r>
            <a:r>
              <a:rPr lang="en-US" altLang="zh-CN" sz="2800" kern="100" dirty="0">
                <a:solidFill>
                  <a:srgbClr val="FF0000"/>
                </a:solidFill>
                <a:latin typeface="Times New Roman" panose="02020603050405020304" pitchFamily="18" charset="0"/>
                <a:ea typeface="宋体" panose="02010600030101010101" pitchFamily="2" charset="-122"/>
              </a:rPr>
              <a:t>)</a:t>
            </a:r>
            <a:r>
              <a:rPr lang="zh-CN" altLang="zh-CN" sz="2800" kern="100" dirty="0">
                <a:solidFill>
                  <a:srgbClr val="FF0000"/>
                </a:solidFill>
                <a:latin typeface="Times New Roman" panose="02020603050405020304" pitchFamily="18" charset="0"/>
                <a:ea typeface="宋体" panose="02010600030101010101" pitchFamily="2" charset="-122"/>
              </a:rPr>
              <a:t>，表尾：（（</a:t>
            </a:r>
            <a:r>
              <a:rPr lang="en-US" altLang="zh-CN" sz="2800" kern="100" dirty="0">
                <a:solidFill>
                  <a:srgbClr val="FF0000"/>
                </a:solidFill>
                <a:latin typeface="Times New Roman" panose="02020603050405020304" pitchFamily="18" charset="0"/>
                <a:ea typeface="宋体" panose="02010600030101010101" pitchFamily="2" charset="-122"/>
              </a:rPr>
              <a:t>b, c, d</a:t>
            </a:r>
            <a:r>
              <a:rPr lang="zh-CN" altLang="zh-CN" sz="2800" kern="100" dirty="0">
                <a:solidFill>
                  <a:srgbClr val="FF0000"/>
                </a:solidFill>
                <a:latin typeface="Times New Roman" panose="02020603050405020304" pitchFamily="18" charset="0"/>
                <a:ea typeface="宋体" panose="02010600030101010101" pitchFamily="2" charset="-122"/>
              </a:rPr>
              <a:t>）），表长</a:t>
            </a:r>
            <a:r>
              <a:rPr lang="en-US" altLang="zh-CN" sz="2800" kern="100" dirty="0">
                <a:solidFill>
                  <a:srgbClr val="FF0000"/>
                </a:solidFill>
                <a:latin typeface="Times New Roman" panose="02020603050405020304" pitchFamily="18" charset="0"/>
                <a:ea typeface="宋体" panose="02010600030101010101" pitchFamily="2" charset="-122"/>
              </a:rPr>
              <a:t>=2</a:t>
            </a:r>
            <a:endParaRPr lang="zh-CN" altLang="zh-CN" sz="2800" kern="100" dirty="0">
              <a:latin typeface="Times New Roman" panose="02020603050405020304" pitchFamily="18" charset="0"/>
              <a:ea typeface="宋体" panose="02010600030101010101" pitchFamily="2" charset="-122"/>
            </a:endParaRPr>
          </a:p>
          <a:p>
            <a:pPr algn="just">
              <a:spcAft>
                <a:spcPts val="0"/>
              </a:spcAft>
            </a:pPr>
            <a:r>
              <a:rPr lang="en-US" altLang="zh-CN" sz="2800" kern="100" dirty="0">
                <a:solidFill>
                  <a:srgbClr val="FF0000"/>
                </a:solidFill>
                <a:latin typeface="Times New Roman" panose="02020603050405020304" pitchFamily="18" charset="0"/>
                <a:ea typeface="宋体" panose="02010600030101010101" pitchFamily="2" charset="-122"/>
              </a:rPr>
              <a:t>C=(</a:t>
            </a:r>
            <a:r>
              <a:rPr lang="en-US" altLang="zh-CN" sz="2800" kern="100" dirty="0" err="1">
                <a:solidFill>
                  <a:srgbClr val="FF0000"/>
                </a:solidFill>
                <a:latin typeface="Times New Roman" panose="02020603050405020304" pitchFamily="18" charset="0"/>
                <a:ea typeface="宋体" panose="02010600030101010101" pitchFamily="2" charset="-122"/>
              </a:rPr>
              <a:t>a,C,d</a:t>
            </a:r>
            <a:r>
              <a:rPr lang="en-US" altLang="zh-CN" sz="2800" kern="100" dirty="0">
                <a:solidFill>
                  <a:srgbClr val="FF0000"/>
                </a:solidFill>
                <a:latin typeface="Times New Roman" panose="02020603050405020304" pitchFamily="18" charset="0"/>
                <a:ea typeface="宋体" panose="02010600030101010101" pitchFamily="2" charset="-122"/>
              </a:rPr>
              <a:t>),   </a:t>
            </a:r>
            <a:r>
              <a:rPr lang="zh-CN" altLang="zh-CN" sz="2800" kern="100" dirty="0">
                <a:solidFill>
                  <a:srgbClr val="FF0000"/>
                </a:solidFill>
                <a:latin typeface="Times New Roman" panose="02020603050405020304" pitchFamily="18" charset="0"/>
                <a:ea typeface="宋体" panose="02010600030101010101" pitchFamily="2" charset="-122"/>
              </a:rPr>
              <a:t>表头：</a:t>
            </a:r>
            <a:r>
              <a:rPr lang="en-US" altLang="zh-CN" sz="2800" kern="100" dirty="0">
                <a:solidFill>
                  <a:srgbClr val="FF0000"/>
                </a:solidFill>
                <a:latin typeface="Times New Roman" panose="02020603050405020304" pitchFamily="18" charset="0"/>
                <a:ea typeface="宋体" panose="02010600030101010101" pitchFamily="2" charset="-122"/>
              </a:rPr>
              <a:t>a</a:t>
            </a:r>
            <a:r>
              <a:rPr lang="zh-CN" altLang="zh-CN" sz="2800" kern="100" dirty="0">
                <a:solidFill>
                  <a:srgbClr val="FF0000"/>
                </a:solidFill>
                <a:latin typeface="Times New Roman" panose="02020603050405020304" pitchFamily="18" charset="0"/>
                <a:ea typeface="宋体" panose="02010600030101010101" pitchFamily="2" charset="-122"/>
              </a:rPr>
              <a:t>，表尾：（</a:t>
            </a:r>
            <a:r>
              <a:rPr lang="en-US" altLang="zh-CN" sz="2800" kern="100" dirty="0">
                <a:solidFill>
                  <a:srgbClr val="FF0000"/>
                </a:solidFill>
                <a:latin typeface="Times New Roman" panose="02020603050405020304" pitchFamily="18" charset="0"/>
                <a:ea typeface="宋体" panose="02010600030101010101" pitchFamily="2" charset="-122"/>
              </a:rPr>
              <a:t>C, d</a:t>
            </a:r>
            <a:r>
              <a:rPr lang="zh-CN" altLang="zh-CN" sz="2800" kern="100" dirty="0">
                <a:solidFill>
                  <a:srgbClr val="FF0000"/>
                </a:solidFill>
                <a:latin typeface="Times New Roman" panose="02020603050405020304" pitchFamily="18" charset="0"/>
                <a:ea typeface="宋体" panose="02010600030101010101" pitchFamily="2" charset="-122"/>
              </a:rPr>
              <a:t>）， 表长</a:t>
            </a:r>
            <a:r>
              <a:rPr lang="en-US" altLang="zh-CN" sz="2800" kern="100" dirty="0">
                <a:solidFill>
                  <a:srgbClr val="FF0000"/>
                </a:solidFill>
                <a:latin typeface="Times New Roman" panose="02020603050405020304" pitchFamily="18" charset="0"/>
                <a:ea typeface="宋体" panose="02010600030101010101" pitchFamily="2" charset="-122"/>
              </a:rPr>
              <a:t>=3</a:t>
            </a:r>
            <a:endParaRPr lang="zh-CN" altLang="zh-CN" sz="2800" kern="100" dirty="0">
              <a:latin typeface="Times New Roman" panose="02020603050405020304" pitchFamily="18" charset="0"/>
              <a:ea typeface="宋体" panose="02010600030101010101" pitchFamily="2" charset="-122"/>
            </a:endParaRPr>
          </a:p>
          <a:p>
            <a:pPr algn="just">
              <a:spcAft>
                <a:spcPts val="0"/>
              </a:spcAft>
            </a:pPr>
            <a:r>
              <a:rPr lang="en-US" altLang="zh-CN" sz="2800" kern="100" dirty="0">
                <a:solidFill>
                  <a:srgbClr val="FF0000"/>
                </a:solidFill>
                <a:latin typeface="Times New Roman" panose="02020603050405020304" pitchFamily="18" charset="0"/>
                <a:ea typeface="宋体" panose="02010600030101010101" pitchFamily="2" charset="-122"/>
              </a:rPr>
              <a:t>D=(A,B,(</a:t>
            </a:r>
            <a:r>
              <a:rPr lang="en-US" altLang="zh-CN" sz="2800" kern="100" dirty="0" err="1">
                <a:solidFill>
                  <a:srgbClr val="FF0000"/>
                </a:solidFill>
                <a:latin typeface="Times New Roman" panose="02020603050405020304" pitchFamily="18" charset="0"/>
                <a:ea typeface="宋体" panose="02010600030101010101" pitchFamily="2" charset="-122"/>
              </a:rPr>
              <a:t>a,c</a:t>
            </a:r>
            <a:r>
              <a:rPr lang="en-US" altLang="zh-CN" sz="2800" kern="100" dirty="0">
                <a:solidFill>
                  <a:srgbClr val="FF0000"/>
                </a:solidFill>
                <a:latin typeface="Times New Roman" panose="02020603050405020304" pitchFamily="18" charset="0"/>
                <a:ea typeface="宋体" panose="02010600030101010101" pitchFamily="2" charset="-122"/>
              </a:rPr>
              <a:t>))  </a:t>
            </a:r>
            <a:r>
              <a:rPr lang="zh-CN" altLang="zh-CN" sz="2800" kern="100" dirty="0">
                <a:solidFill>
                  <a:srgbClr val="FF0000"/>
                </a:solidFill>
                <a:latin typeface="Times New Roman" panose="02020603050405020304" pitchFamily="18" charset="0"/>
                <a:ea typeface="宋体" panose="02010600030101010101" pitchFamily="2" charset="-122"/>
              </a:rPr>
              <a:t>表头：</a:t>
            </a:r>
            <a:r>
              <a:rPr lang="en-US" altLang="zh-CN" sz="2800" kern="100" dirty="0">
                <a:solidFill>
                  <a:srgbClr val="FF0000"/>
                </a:solidFill>
                <a:latin typeface="Times New Roman" panose="02020603050405020304" pitchFamily="18" charset="0"/>
                <a:ea typeface="宋体" panose="02010600030101010101" pitchFamily="2" charset="-122"/>
              </a:rPr>
              <a:t>A</a:t>
            </a:r>
            <a:r>
              <a:rPr lang="zh-CN" altLang="zh-CN" sz="2800" kern="100" dirty="0">
                <a:solidFill>
                  <a:srgbClr val="FF0000"/>
                </a:solidFill>
                <a:latin typeface="Times New Roman" panose="02020603050405020304" pitchFamily="18" charset="0"/>
                <a:ea typeface="宋体" panose="02010600030101010101" pitchFamily="2" charset="-122"/>
              </a:rPr>
              <a:t>，表尾：（</a:t>
            </a:r>
            <a:r>
              <a:rPr lang="en-US" altLang="zh-CN" sz="2800" kern="100" dirty="0">
                <a:solidFill>
                  <a:srgbClr val="FF0000"/>
                </a:solidFill>
                <a:latin typeface="Times New Roman" panose="02020603050405020304" pitchFamily="18" charset="0"/>
                <a:ea typeface="宋体" panose="02010600030101010101" pitchFamily="2" charset="-122"/>
              </a:rPr>
              <a:t>B, </a:t>
            </a:r>
            <a:r>
              <a:rPr lang="zh-CN" altLang="zh-CN" sz="2800" kern="100" dirty="0">
                <a:solidFill>
                  <a:srgbClr val="FF0000"/>
                </a:solidFill>
                <a:latin typeface="Times New Roman" panose="02020603050405020304" pitchFamily="18" charset="0"/>
                <a:ea typeface="宋体" panose="02010600030101010101" pitchFamily="2" charset="-122"/>
              </a:rPr>
              <a:t>（</a:t>
            </a:r>
            <a:r>
              <a:rPr lang="en-US" altLang="zh-CN" sz="2800" kern="100" dirty="0">
                <a:solidFill>
                  <a:srgbClr val="FF0000"/>
                </a:solidFill>
                <a:latin typeface="Times New Roman" panose="02020603050405020304" pitchFamily="18" charset="0"/>
                <a:ea typeface="宋体" panose="02010600030101010101" pitchFamily="2" charset="-122"/>
              </a:rPr>
              <a:t>a, c</a:t>
            </a:r>
            <a:r>
              <a:rPr lang="zh-CN" altLang="zh-CN" sz="2800" kern="100" dirty="0">
                <a:solidFill>
                  <a:srgbClr val="FF0000"/>
                </a:solidFill>
                <a:latin typeface="Times New Roman" panose="02020603050405020304" pitchFamily="18" charset="0"/>
                <a:ea typeface="宋体" panose="02010600030101010101" pitchFamily="2" charset="-122"/>
              </a:rPr>
              <a:t>））</a:t>
            </a:r>
            <a:r>
              <a:rPr lang="en-US" altLang="zh-CN" sz="2800" kern="100" dirty="0">
                <a:solidFill>
                  <a:srgbClr val="FF0000"/>
                </a:solidFill>
                <a:latin typeface="Times New Roman" panose="02020603050405020304" pitchFamily="18" charset="0"/>
                <a:ea typeface="宋体" panose="02010600030101010101" pitchFamily="2" charset="-122"/>
              </a:rPr>
              <a:t>, </a:t>
            </a:r>
            <a:r>
              <a:rPr lang="zh-CN" altLang="zh-CN" sz="2800" kern="100" dirty="0">
                <a:solidFill>
                  <a:srgbClr val="FF0000"/>
                </a:solidFill>
                <a:latin typeface="Times New Roman" panose="02020603050405020304" pitchFamily="18" charset="0"/>
                <a:ea typeface="宋体" panose="02010600030101010101" pitchFamily="2" charset="-122"/>
              </a:rPr>
              <a:t>表长</a:t>
            </a:r>
            <a:r>
              <a:rPr lang="en-US" altLang="zh-CN" sz="2800" kern="100" dirty="0">
                <a:solidFill>
                  <a:srgbClr val="FF0000"/>
                </a:solidFill>
                <a:latin typeface="Times New Roman" panose="02020603050405020304" pitchFamily="18" charset="0"/>
                <a:ea typeface="宋体" panose="02010600030101010101" pitchFamily="2" charset="-122"/>
              </a:rPr>
              <a:t>=3</a:t>
            </a:r>
            <a:endParaRPr lang="zh-CN" altLang="zh-CN" sz="2800"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646407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C8057-DC19-CE4C-91C1-52CCFB44CBC8}"/>
              </a:ext>
            </a:extLst>
          </p:cNvPr>
          <p:cNvSpPr>
            <a:spLocks noGrp="1"/>
          </p:cNvSpPr>
          <p:nvPr>
            <p:ph type="title"/>
          </p:nvPr>
        </p:nvSpPr>
        <p:spPr/>
        <p:txBody>
          <a:bodyPr/>
          <a:lstStyle/>
          <a:p>
            <a:r>
              <a:rPr kumimoji="1" lang="zh-CN" altLang="en-US" dirty="0"/>
              <a:t>第</a:t>
            </a:r>
            <a:r>
              <a:rPr kumimoji="1" lang="en-US" altLang="zh-CN" dirty="0"/>
              <a:t>6</a:t>
            </a:r>
            <a:r>
              <a:rPr kumimoji="1" lang="zh-CN" altLang="en-US" dirty="0"/>
              <a:t>章 树和二叉树</a:t>
            </a:r>
          </a:p>
        </p:txBody>
      </p:sp>
      <p:sp>
        <p:nvSpPr>
          <p:cNvPr id="3" name="内容占位符 2">
            <a:extLst>
              <a:ext uri="{FF2B5EF4-FFF2-40B4-BE49-F238E27FC236}">
                <a16:creationId xmlns:a16="http://schemas.microsoft.com/office/drawing/2014/main" id="{B93A2F85-2476-8A40-9072-0667F57D4BD1}"/>
              </a:ext>
            </a:extLst>
          </p:cNvPr>
          <p:cNvSpPr>
            <a:spLocks noGrp="1"/>
          </p:cNvSpPr>
          <p:nvPr>
            <p:ph idx="1"/>
          </p:nvPr>
        </p:nvSpPr>
        <p:spPr>
          <a:xfrm>
            <a:off x="838200" y="1825625"/>
            <a:ext cx="4827494" cy="4351338"/>
          </a:xfrm>
        </p:spPr>
        <p:txBody>
          <a:bodyPr/>
          <a:lstStyle/>
          <a:p>
            <a:pPr marL="514350" indent="-514350">
              <a:buFont typeface="+mj-lt"/>
              <a:buAutoNum type="arabicPeriod"/>
            </a:pPr>
            <a:r>
              <a:rPr kumimoji="1" lang="zh-CN" altLang="en-US" dirty="0"/>
              <a:t>树的定义和术语</a:t>
            </a:r>
            <a:endParaRPr kumimoji="1" lang="en-US" altLang="zh-CN" dirty="0"/>
          </a:p>
          <a:p>
            <a:pPr marL="514350" indent="-514350">
              <a:buFont typeface="+mj-lt"/>
              <a:buAutoNum type="arabicPeriod"/>
            </a:pPr>
            <a:r>
              <a:rPr kumimoji="1" lang="zh-CN" altLang="en-US" dirty="0"/>
              <a:t>二叉树的定义与术语</a:t>
            </a:r>
            <a:endParaRPr kumimoji="1" lang="en-US" altLang="zh-CN" dirty="0"/>
          </a:p>
          <a:p>
            <a:pPr marL="514350" indent="-514350">
              <a:buFont typeface="+mj-lt"/>
              <a:buAutoNum type="arabicPeriod"/>
            </a:pPr>
            <a:r>
              <a:rPr kumimoji="1" lang="zh-CN" altLang="en-US" dirty="0"/>
              <a:t>二叉树的性质</a:t>
            </a:r>
            <a:endParaRPr kumimoji="1" lang="en-US" altLang="zh-CN" dirty="0"/>
          </a:p>
          <a:p>
            <a:pPr marL="514350" indent="-514350">
              <a:buFont typeface="+mj-lt"/>
              <a:buAutoNum type="arabicPeriod"/>
            </a:pPr>
            <a:r>
              <a:rPr kumimoji="1" lang="zh-CN" altLang="en-US" dirty="0"/>
              <a:t>二叉树的顺序和链式存储</a:t>
            </a:r>
            <a:endParaRPr kumimoji="1" lang="en-US" altLang="zh-CN" dirty="0"/>
          </a:p>
          <a:p>
            <a:pPr marL="514350" indent="-514350">
              <a:buFont typeface="+mj-lt"/>
              <a:buAutoNum type="arabicPeriod"/>
            </a:pPr>
            <a:r>
              <a:rPr kumimoji="1" lang="zh-CN" altLang="en-US" dirty="0"/>
              <a:t>二叉树的遍历</a:t>
            </a:r>
            <a:endParaRPr kumimoji="1" lang="en-US" altLang="zh-CN" dirty="0"/>
          </a:p>
          <a:p>
            <a:pPr marL="514350" indent="-514350">
              <a:buFont typeface="+mj-lt"/>
              <a:buAutoNum type="arabicPeriod"/>
            </a:pPr>
            <a:r>
              <a:rPr kumimoji="1" lang="zh-CN" altLang="en-US" dirty="0"/>
              <a:t>线索二叉树</a:t>
            </a:r>
            <a:endParaRPr kumimoji="1" lang="en-US" altLang="zh-CN" dirty="0"/>
          </a:p>
          <a:p>
            <a:pPr marL="514350" indent="-514350">
              <a:buFont typeface="+mj-lt"/>
              <a:buAutoNum type="arabicPeriod"/>
            </a:pPr>
            <a:r>
              <a:rPr kumimoji="1" lang="zh-CN" altLang="en-US" dirty="0"/>
              <a:t>树和森林的表示方法</a:t>
            </a:r>
            <a:endParaRPr kumimoji="1" lang="en-US" altLang="zh-CN" dirty="0"/>
          </a:p>
          <a:p>
            <a:pPr marL="514350" indent="-514350">
              <a:buFont typeface="+mj-lt"/>
              <a:buAutoNum type="arabicPeriod"/>
            </a:pPr>
            <a:r>
              <a:rPr kumimoji="1" lang="zh-CN" altLang="en-US" dirty="0"/>
              <a:t>森林和二叉树的转化</a:t>
            </a:r>
            <a:endParaRPr kumimoji="1" lang="en-US" altLang="zh-CN" dirty="0"/>
          </a:p>
          <a:p>
            <a:endParaRPr kumimoji="1" lang="zh-CN" altLang="en-US" dirty="0"/>
          </a:p>
        </p:txBody>
      </p:sp>
      <p:sp>
        <p:nvSpPr>
          <p:cNvPr id="4" name="内容占位符 2">
            <a:extLst>
              <a:ext uri="{FF2B5EF4-FFF2-40B4-BE49-F238E27FC236}">
                <a16:creationId xmlns:a16="http://schemas.microsoft.com/office/drawing/2014/main" id="{F51E8E7B-3E4B-4F47-BD01-2BD3FDDF88AA}"/>
              </a:ext>
            </a:extLst>
          </p:cNvPr>
          <p:cNvSpPr txBox="1">
            <a:spLocks/>
          </p:cNvSpPr>
          <p:nvPr/>
        </p:nvSpPr>
        <p:spPr>
          <a:xfrm>
            <a:off x="6526306" y="1825625"/>
            <a:ext cx="482749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9"/>
            </a:pPr>
            <a:r>
              <a:rPr kumimoji="1" lang="zh-CN" altLang="en-US" dirty="0"/>
              <a:t>树和森林的遍历</a:t>
            </a:r>
            <a:endParaRPr kumimoji="1" lang="en-US" altLang="zh-CN" dirty="0"/>
          </a:p>
          <a:p>
            <a:pPr marL="514350" indent="-514350">
              <a:buFont typeface="+mj-lt"/>
              <a:buAutoNum type="arabicPeriod" startAt="9"/>
            </a:pPr>
            <a:r>
              <a:rPr kumimoji="1" lang="zh-CN" altLang="en-US" dirty="0"/>
              <a:t>霍夫曼树</a:t>
            </a:r>
            <a:endParaRPr kumimoji="1" lang="en-US" altLang="zh-CN" dirty="0"/>
          </a:p>
          <a:p>
            <a:pPr marL="514350" indent="-514350">
              <a:buFont typeface="+mj-lt"/>
              <a:buAutoNum type="arabicPeriod" startAt="9"/>
            </a:pPr>
            <a:r>
              <a:rPr kumimoji="1" lang="zh-CN" altLang="en-US" dirty="0"/>
              <a:t>霍夫曼编码</a:t>
            </a:r>
            <a:endParaRPr kumimoji="1" lang="en-US" altLang="zh-CN" dirty="0"/>
          </a:p>
          <a:p>
            <a:pPr marL="514350" indent="-514350">
              <a:buFont typeface="+mj-lt"/>
              <a:buAutoNum type="arabicPeriod" startAt="9"/>
            </a:pPr>
            <a:r>
              <a:rPr kumimoji="1" lang="zh-CN" altLang="en-US" dirty="0"/>
              <a:t>树的应用：八皇后问题</a:t>
            </a:r>
            <a:endParaRPr kumimoji="1" lang="en-US" altLang="zh-CN" dirty="0"/>
          </a:p>
          <a:p>
            <a:pPr marL="514350" indent="-514350">
              <a:buFont typeface="+mj-lt"/>
              <a:buAutoNum type="arabicPeriod" startAt="9"/>
            </a:pPr>
            <a:r>
              <a:rPr kumimoji="1" lang="zh-CN" altLang="en-US" dirty="0"/>
              <a:t>二叉树的操作：求高度等</a:t>
            </a:r>
            <a:endParaRPr kumimoji="1" lang="en-US" altLang="zh-CN" dirty="0"/>
          </a:p>
          <a:p>
            <a:pPr marL="514350" indent="-514350">
              <a:buFont typeface="+mj-lt"/>
              <a:buAutoNum type="arabicPeriod" startAt="9"/>
            </a:pPr>
            <a:r>
              <a:rPr kumimoji="1" lang="zh-CN" altLang="en-US" dirty="0"/>
              <a:t>树</a:t>
            </a:r>
            <a:r>
              <a:rPr kumimoji="1" lang="en-US" altLang="zh-CN" dirty="0"/>
              <a:t>/</a:t>
            </a:r>
            <a:r>
              <a:rPr kumimoji="1" lang="zh-CN" altLang="en-US" dirty="0"/>
              <a:t>森林的遍历（深度优先、广度优先）</a:t>
            </a:r>
            <a:endParaRPr kumimoji="1" lang="en-US" altLang="zh-CN" dirty="0"/>
          </a:p>
        </p:txBody>
      </p:sp>
    </p:spTree>
    <p:extLst>
      <p:ext uri="{BB962C8B-B14F-4D97-AF65-F5344CB8AC3E}">
        <p14:creationId xmlns:p14="http://schemas.microsoft.com/office/powerpoint/2010/main" val="150805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0307" y="1172260"/>
            <a:ext cx="10901082" cy="954107"/>
          </a:xfrm>
          <a:prstGeom prst="rect">
            <a:avLst/>
          </a:prstGeom>
        </p:spPr>
        <p:txBody>
          <a:bodyPr wrap="square">
            <a:spAutoFit/>
          </a:bodyPr>
          <a:lstStyle/>
          <a:p>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设一棵二叉树中有</a:t>
            </a:r>
            <a:r>
              <a:rPr lang="en-US" altLang="zh-CN" sz="2800" kern="100" dirty="0">
                <a:latin typeface="Times New Roman" panose="02020603050405020304" pitchFamily="18" charset="0"/>
                <a:ea typeface="宋体" panose="02010600030101010101" pitchFamily="2" charset="-122"/>
              </a:rPr>
              <a:t>n</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个结点，则当用二叉链表作为其存储结构时，该二叉链表中共有</a:t>
            </a:r>
            <a:r>
              <a:rPr lang="en-US" altLang="zh-CN" sz="2800" u="sng" kern="100" dirty="0">
                <a:latin typeface="Times New Roman" panose="02020603050405020304" pitchFamily="18" charset="0"/>
                <a:ea typeface="宋体" panose="02010600030101010101" pitchFamily="2" charset="-122"/>
              </a:rPr>
              <a:t>     </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个指针域，</a:t>
            </a:r>
            <a:r>
              <a:rPr lang="en-US" altLang="zh-CN" sz="2800" u="sng" kern="100" dirty="0">
                <a:latin typeface="Times New Roman" panose="02020603050405020304" pitchFamily="18" charset="0"/>
                <a:ea typeface="宋体" panose="02010600030101010101" pitchFamily="2" charset="-122"/>
              </a:rPr>
              <a:t>       </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个空指针域。</a:t>
            </a:r>
            <a:endParaRPr lang="zh-CN" altLang="en-US" sz="2800" dirty="0"/>
          </a:p>
        </p:txBody>
      </p:sp>
      <p:sp>
        <p:nvSpPr>
          <p:cNvPr id="5" name="矩形 4"/>
          <p:cNvSpPr/>
          <p:nvPr/>
        </p:nvSpPr>
        <p:spPr>
          <a:xfrm>
            <a:off x="5646998" y="3244334"/>
            <a:ext cx="1293944" cy="523220"/>
          </a:xfrm>
          <a:prstGeom prst="rect">
            <a:avLst/>
          </a:prstGeom>
        </p:spPr>
        <p:txBody>
          <a:bodyPr wrap="none">
            <a:spAutoFit/>
          </a:bodyPr>
          <a:lstStyle/>
          <a:p>
            <a:r>
              <a:rPr lang="en-US" altLang="zh-CN" sz="2800" kern="100" dirty="0">
                <a:latin typeface="Times New Roman" panose="02020603050405020304" pitchFamily="18" charset="0"/>
                <a:ea typeface="宋体" panose="02010600030101010101" pitchFamily="2" charset="-122"/>
              </a:rPr>
              <a:t>2n; n+1</a:t>
            </a:r>
            <a:endParaRPr lang="zh-CN" altLang="en-US" sz="2800" dirty="0"/>
          </a:p>
        </p:txBody>
      </p:sp>
    </p:spTree>
    <p:extLst>
      <p:ext uri="{BB962C8B-B14F-4D97-AF65-F5344CB8AC3E}">
        <p14:creationId xmlns:p14="http://schemas.microsoft.com/office/powerpoint/2010/main" val="87272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25107" y="955965"/>
            <a:ext cx="10283552" cy="954107"/>
          </a:xfrm>
          <a:prstGeom prst="rect">
            <a:avLst/>
          </a:prstGeom>
        </p:spPr>
        <p:txBody>
          <a:bodyPr wrap="square">
            <a:spAutoFit/>
          </a:bodyPr>
          <a:lstStyle/>
          <a:p>
            <a:r>
              <a:rPr lang="zh-CN" altLang="en-US" sz="2800" dirty="0"/>
              <a:t>在任意一棵非空二叉排序树中，删除某结点后又将其插入，则所得二排序叉树与原二排序叉树是否相同，为什么？</a:t>
            </a:r>
          </a:p>
        </p:txBody>
      </p:sp>
      <p:sp>
        <p:nvSpPr>
          <p:cNvPr id="7" name="矩形 6"/>
          <p:cNvSpPr/>
          <p:nvPr/>
        </p:nvSpPr>
        <p:spPr>
          <a:xfrm>
            <a:off x="3247107" y="2905780"/>
            <a:ext cx="7366119" cy="523220"/>
          </a:xfrm>
          <a:prstGeom prst="rect">
            <a:avLst/>
          </a:prstGeom>
        </p:spPr>
        <p:txBody>
          <a:bodyPr wrap="none">
            <a:spAutoFit/>
          </a:bodyPr>
          <a:lstStyle/>
          <a:p>
            <a:r>
              <a:rPr lang="zh-CN" altLang="en-US" sz="2800" dirty="0"/>
              <a:t>不一定，只有删除的节点是叶子插入后才相同</a:t>
            </a:r>
          </a:p>
        </p:txBody>
      </p:sp>
    </p:spTree>
    <p:extLst>
      <p:ext uri="{BB962C8B-B14F-4D97-AF65-F5344CB8AC3E}">
        <p14:creationId xmlns:p14="http://schemas.microsoft.com/office/powerpoint/2010/main" val="34833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0306" y="731202"/>
            <a:ext cx="10793505" cy="954107"/>
          </a:xfrm>
          <a:prstGeom prst="rect">
            <a:avLst/>
          </a:prstGeom>
        </p:spPr>
        <p:txBody>
          <a:bodyPr wrap="square">
            <a:spAutoFit/>
          </a:bodyPr>
          <a:lstStyle/>
          <a:p>
            <a:r>
              <a:rPr lang="zh-CN" altLang="en-US" sz="2800" dirty="0"/>
              <a:t>非递归方法中序遍历下面这颗二叉树，其堆栈操作序列（</a:t>
            </a:r>
            <a:r>
              <a:rPr lang="en-US" altLang="zh-CN" sz="2800" dirty="0"/>
              <a:t>P</a:t>
            </a:r>
            <a:r>
              <a:rPr lang="zh-CN" altLang="en-US" sz="2800" dirty="0"/>
              <a:t>代表为</a:t>
            </a:r>
            <a:r>
              <a:rPr lang="en-US" altLang="zh-CN" sz="2800" dirty="0" err="1"/>
              <a:t>push,O</a:t>
            </a:r>
            <a:r>
              <a:rPr lang="zh-CN" altLang="en-US" sz="2800" dirty="0"/>
              <a:t>代表为</a:t>
            </a:r>
            <a:r>
              <a:rPr lang="en-US" altLang="zh-CN" sz="2800" dirty="0"/>
              <a:t>pop)</a:t>
            </a:r>
            <a:r>
              <a:rPr lang="zh-CN" altLang="en-US" sz="2800" dirty="0"/>
              <a:t>是什么？</a:t>
            </a:r>
          </a:p>
        </p:txBody>
      </p:sp>
      <p:pic>
        <p:nvPicPr>
          <p:cNvPr id="2050" name="Picture 8" descr="说明: http://img1.ph.126.net/MIZATHUaA-Ut6ejqfswH2Q==/27826616197791233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7318" y="1794920"/>
            <a:ext cx="2772961" cy="2614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2641721" y="2828835"/>
            <a:ext cx="2772961" cy="1200329"/>
          </a:xfrm>
          <a:prstGeom prst="rect">
            <a:avLst/>
          </a:prstGeom>
        </p:spPr>
        <p:txBody>
          <a:bodyPr wrap="square">
            <a:spAutoFit/>
          </a:bodyPr>
          <a:lstStyle/>
          <a:p>
            <a:pPr indent="228600" algn="just">
              <a:spcAft>
                <a:spcPts val="0"/>
              </a:spcAft>
            </a:pPr>
            <a:r>
              <a:rPr lang="en-US" altLang="zh-CN" b="1" kern="100" dirty="0">
                <a:latin typeface="Times New Roman" panose="02020603050405020304" pitchFamily="18" charset="0"/>
                <a:ea typeface="宋体" panose="02010600030101010101" pitchFamily="2" charset="-122"/>
              </a:rPr>
              <a:t>A. PPOOPOPPOO</a:t>
            </a:r>
            <a:endParaRPr lang="zh-CN" altLang="zh-CN" sz="1400" kern="100" dirty="0">
              <a:latin typeface="Times New Roman" panose="02020603050405020304" pitchFamily="18" charset="0"/>
              <a:ea typeface="宋体" panose="02010600030101010101" pitchFamily="2" charset="-122"/>
            </a:endParaRPr>
          </a:p>
          <a:p>
            <a:pPr indent="228600" algn="just">
              <a:spcAft>
                <a:spcPts val="0"/>
              </a:spcAft>
            </a:pPr>
            <a:r>
              <a:rPr lang="en-US" altLang="zh-CN" b="1" kern="100" dirty="0">
                <a:latin typeface="Times New Roman" panose="02020603050405020304" pitchFamily="18" charset="0"/>
                <a:ea typeface="宋体" panose="02010600030101010101" pitchFamily="2" charset="-122"/>
              </a:rPr>
              <a:t>B. PPPPPOOOOO</a:t>
            </a:r>
            <a:endParaRPr lang="zh-CN" altLang="zh-CN" sz="1400" kern="100" dirty="0">
              <a:latin typeface="Times New Roman" panose="02020603050405020304" pitchFamily="18" charset="0"/>
              <a:ea typeface="宋体" panose="02010600030101010101" pitchFamily="2" charset="-122"/>
            </a:endParaRPr>
          </a:p>
          <a:p>
            <a:pPr indent="228600" algn="just">
              <a:spcAft>
                <a:spcPts val="0"/>
              </a:spcAft>
            </a:pPr>
            <a:r>
              <a:rPr lang="en-US" altLang="zh-CN" b="1" kern="100" dirty="0">
                <a:latin typeface="Times New Roman" panose="02020603050405020304" pitchFamily="18" charset="0"/>
                <a:ea typeface="宋体" panose="02010600030101010101" pitchFamily="2" charset="-122"/>
              </a:rPr>
              <a:t>C. PPPOOOPPOO</a:t>
            </a:r>
            <a:endParaRPr lang="zh-CN" altLang="zh-CN" sz="1400" kern="100" dirty="0">
              <a:latin typeface="Times New Roman" panose="02020603050405020304" pitchFamily="18" charset="0"/>
              <a:ea typeface="宋体" panose="02010600030101010101" pitchFamily="2" charset="-122"/>
            </a:endParaRPr>
          </a:p>
          <a:p>
            <a:pPr indent="228600" algn="just">
              <a:spcAft>
                <a:spcPts val="0"/>
              </a:spcAft>
            </a:pPr>
            <a:r>
              <a:rPr lang="en-US" altLang="zh-CN" b="1" kern="100" dirty="0">
                <a:latin typeface="Times New Roman" panose="02020603050405020304" pitchFamily="18" charset="0"/>
                <a:ea typeface="宋体" panose="02010600030101010101" pitchFamily="2" charset="-122"/>
              </a:rPr>
              <a:t>D. PPOPOOPPOO</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387979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228" y="756220"/>
            <a:ext cx="11031243" cy="954107"/>
          </a:xfrm>
          <a:prstGeom prst="rect">
            <a:avLst/>
          </a:prstGeom>
        </p:spPr>
        <p:txBody>
          <a:bodyPr wrap="square">
            <a:spAutoFit/>
          </a:bodyPr>
          <a:lstStyle/>
          <a:p>
            <a:r>
              <a:rPr lang="zh-CN" altLang="en-US" sz="2800" dirty="0"/>
              <a:t>为五个使用频率不同的字符设计哈夫曼编码，下列方案中，可能是哈夫曼编码的是</a:t>
            </a:r>
          </a:p>
        </p:txBody>
      </p:sp>
      <p:sp>
        <p:nvSpPr>
          <p:cNvPr id="7" name="矩形 6"/>
          <p:cNvSpPr/>
          <p:nvPr/>
        </p:nvSpPr>
        <p:spPr>
          <a:xfrm>
            <a:off x="2008095" y="2326813"/>
            <a:ext cx="6096000" cy="1815882"/>
          </a:xfrm>
          <a:prstGeom prst="rect">
            <a:avLst/>
          </a:prstGeom>
        </p:spPr>
        <p:txBody>
          <a:bodyPr>
            <a:spAutoFit/>
          </a:bodyPr>
          <a:lstStyle/>
          <a:p>
            <a:r>
              <a:rPr lang="en-US" altLang="zh-CN" sz="2800" dirty="0"/>
              <a:t>A.  00</a:t>
            </a:r>
            <a:r>
              <a:rPr lang="zh-CN" altLang="en-US" sz="2800" dirty="0"/>
              <a:t>，</a:t>
            </a:r>
            <a:r>
              <a:rPr lang="en-US" altLang="zh-CN" sz="2800" dirty="0"/>
              <a:t>100</a:t>
            </a:r>
            <a:r>
              <a:rPr lang="zh-CN" altLang="en-US" sz="2800" dirty="0"/>
              <a:t>，</a:t>
            </a:r>
            <a:r>
              <a:rPr lang="en-US" altLang="zh-CN" sz="2800" dirty="0"/>
              <a:t>101</a:t>
            </a:r>
            <a:r>
              <a:rPr lang="zh-CN" altLang="en-US" sz="2800" dirty="0"/>
              <a:t>，</a:t>
            </a:r>
            <a:r>
              <a:rPr lang="en-US" altLang="zh-CN" sz="2800" dirty="0"/>
              <a:t>110</a:t>
            </a:r>
            <a:r>
              <a:rPr lang="zh-CN" altLang="en-US" sz="2800" dirty="0"/>
              <a:t>，</a:t>
            </a:r>
            <a:r>
              <a:rPr lang="en-US" altLang="zh-CN" sz="2800" dirty="0"/>
              <a:t>111</a:t>
            </a:r>
          </a:p>
          <a:p>
            <a:r>
              <a:rPr lang="en-US" altLang="zh-CN" sz="2800" dirty="0"/>
              <a:t>B.  000</a:t>
            </a:r>
            <a:r>
              <a:rPr lang="zh-CN" altLang="en-US" sz="2800" dirty="0"/>
              <a:t>，</a:t>
            </a:r>
            <a:r>
              <a:rPr lang="en-US" altLang="zh-CN" sz="2800" dirty="0"/>
              <a:t>001</a:t>
            </a:r>
            <a:r>
              <a:rPr lang="zh-CN" altLang="en-US" sz="2800" dirty="0"/>
              <a:t>，</a:t>
            </a:r>
            <a:r>
              <a:rPr lang="en-US" altLang="zh-CN" sz="2800" dirty="0"/>
              <a:t>01</a:t>
            </a:r>
            <a:r>
              <a:rPr lang="zh-CN" altLang="en-US" sz="2800" dirty="0"/>
              <a:t>，</a:t>
            </a:r>
            <a:r>
              <a:rPr lang="en-US" altLang="zh-CN" sz="2800" dirty="0"/>
              <a:t>10</a:t>
            </a:r>
            <a:r>
              <a:rPr lang="zh-CN" altLang="en-US" sz="2800" dirty="0"/>
              <a:t>，</a:t>
            </a:r>
            <a:r>
              <a:rPr lang="en-US" altLang="zh-CN" sz="2800" dirty="0"/>
              <a:t>11</a:t>
            </a:r>
          </a:p>
          <a:p>
            <a:r>
              <a:rPr lang="en-US" altLang="zh-CN" sz="2800" dirty="0"/>
              <a:t>C.  0010</a:t>
            </a:r>
            <a:r>
              <a:rPr lang="zh-CN" altLang="en-US" sz="2800" dirty="0"/>
              <a:t>，</a:t>
            </a:r>
            <a:r>
              <a:rPr lang="en-US" altLang="zh-CN" sz="2800" dirty="0"/>
              <a:t>0001</a:t>
            </a:r>
            <a:r>
              <a:rPr lang="zh-CN" altLang="en-US" sz="2800" dirty="0"/>
              <a:t>，</a:t>
            </a:r>
            <a:r>
              <a:rPr lang="en-US" altLang="zh-CN" sz="2800" dirty="0"/>
              <a:t>001</a:t>
            </a:r>
            <a:r>
              <a:rPr lang="zh-CN" altLang="en-US" sz="2800" dirty="0"/>
              <a:t>，</a:t>
            </a:r>
            <a:r>
              <a:rPr lang="en-US" altLang="zh-CN" sz="2800" dirty="0"/>
              <a:t>01</a:t>
            </a:r>
            <a:r>
              <a:rPr lang="zh-CN" altLang="en-US" sz="2800" dirty="0"/>
              <a:t>，</a:t>
            </a:r>
            <a:r>
              <a:rPr lang="en-US" altLang="zh-CN" sz="2800" dirty="0"/>
              <a:t>1</a:t>
            </a:r>
          </a:p>
          <a:p>
            <a:r>
              <a:rPr lang="en-US" altLang="zh-CN" sz="2800" dirty="0"/>
              <a:t>D.  00</a:t>
            </a:r>
            <a:r>
              <a:rPr lang="zh-CN" altLang="en-US" sz="2800" dirty="0"/>
              <a:t>，</a:t>
            </a:r>
            <a:r>
              <a:rPr lang="en-US" altLang="zh-CN" sz="2800" dirty="0"/>
              <a:t>001</a:t>
            </a:r>
            <a:r>
              <a:rPr lang="zh-CN" altLang="en-US" sz="2800" dirty="0"/>
              <a:t>，</a:t>
            </a:r>
            <a:r>
              <a:rPr lang="en-US" altLang="zh-CN" sz="2800" dirty="0"/>
              <a:t>010</a:t>
            </a:r>
            <a:r>
              <a:rPr lang="zh-CN" altLang="en-US" sz="2800" dirty="0"/>
              <a:t>，</a:t>
            </a:r>
            <a:r>
              <a:rPr lang="en-US" altLang="zh-CN" sz="2800" dirty="0"/>
              <a:t>011</a:t>
            </a:r>
            <a:r>
              <a:rPr lang="zh-CN" altLang="en-US" sz="2800" dirty="0"/>
              <a:t>，</a:t>
            </a:r>
            <a:r>
              <a:rPr lang="en-US" altLang="zh-CN" sz="2800" dirty="0"/>
              <a:t>1</a:t>
            </a:r>
          </a:p>
        </p:txBody>
      </p:sp>
      <p:sp>
        <p:nvSpPr>
          <p:cNvPr id="8" name="矩形 7"/>
          <p:cNvSpPr/>
          <p:nvPr/>
        </p:nvSpPr>
        <p:spPr>
          <a:xfrm>
            <a:off x="5605310" y="5036756"/>
            <a:ext cx="513282" cy="523220"/>
          </a:xfrm>
          <a:prstGeom prst="rect">
            <a:avLst/>
          </a:prstGeom>
        </p:spPr>
        <p:txBody>
          <a:bodyPr wrap="none">
            <a:spAutoFit/>
          </a:bodyPr>
          <a:lstStyle/>
          <a:p>
            <a:r>
              <a:rPr lang="en-US" altLang="zh-CN" sz="2800" b="1" kern="100" dirty="0">
                <a:latin typeface="Times New Roman" panose="02020603050405020304" pitchFamily="18" charset="0"/>
                <a:ea typeface="宋体" panose="02010600030101010101" pitchFamily="2" charset="-122"/>
              </a:rPr>
              <a:t>B </a:t>
            </a:r>
            <a:endParaRPr lang="zh-CN" altLang="en-US" sz="2800" dirty="0"/>
          </a:p>
        </p:txBody>
      </p:sp>
    </p:spTree>
    <p:extLst>
      <p:ext uri="{BB962C8B-B14F-4D97-AF65-F5344CB8AC3E}">
        <p14:creationId xmlns:p14="http://schemas.microsoft.com/office/powerpoint/2010/main" val="11541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24553" y="1932743"/>
            <a:ext cx="8951776" cy="2308324"/>
          </a:xfrm>
          <a:prstGeom prst="rect">
            <a:avLst/>
          </a:prstGeom>
        </p:spPr>
        <p:txBody>
          <a:bodyPr wrap="square">
            <a:spAutoFit/>
          </a:bodyPr>
          <a:lstStyle/>
          <a:p>
            <a:r>
              <a:rPr lang="en-US" altLang="zh-CN" sz="2400" dirty="0"/>
              <a:t>A</a:t>
            </a:r>
            <a:r>
              <a:rPr lang="zh-CN" altLang="en-US" sz="2400" dirty="0"/>
              <a:t>）一个逻辑数据结构只能有一种存储结构</a:t>
            </a:r>
          </a:p>
          <a:p>
            <a:r>
              <a:rPr lang="en-US" altLang="zh-CN" sz="2400" dirty="0"/>
              <a:t>B</a:t>
            </a:r>
            <a:r>
              <a:rPr lang="zh-CN" altLang="en-US" sz="2400" dirty="0"/>
              <a:t>）数据的逻辑结构属于线性结构，存储结构属于非线性结构 </a:t>
            </a:r>
          </a:p>
          <a:p>
            <a:r>
              <a:rPr lang="en-US" altLang="zh-CN" sz="2400" dirty="0"/>
              <a:t>C</a:t>
            </a:r>
            <a:r>
              <a:rPr lang="zh-CN" altLang="en-US" sz="2400" dirty="0"/>
              <a:t>）一个逻辑数据结构可以有多种存储结构，且各种存储结构不影响数据处理的效率 </a:t>
            </a:r>
          </a:p>
          <a:p>
            <a:r>
              <a:rPr lang="en-US" altLang="zh-CN" sz="2400" dirty="0"/>
              <a:t>D</a:t>
            </a:r>
            <a:r>
              <a:rPr lang="zh-CN" altLang="en-US" sz="2400" dirty="0"/>
              <a:t>）一个逻辑数据结构可以有多种存储结构，且各种存储结构影响数据处理的效率</a:t>
            </a:r>
          </a:p>
        </p:txBody>
      </p:sp>
      <p:sp>
        <p:nvSpPr>
          <p:cNvPr id="6" name="矩形 5"/>
          <p:cNvSpPr/>
          <p:nvPr/>
        </p:nvSpPr>
        <p:spPr>
          <a:xfrm>
            <a:off x="823426" y="938517"/>
            <a:ext cx="2969083" cy="461665"/>
          </a:xfrm>
          <a:prstGeom prst="rect">
            <a:avLst/>
          </a:prstGeom>
        </p:spPr>
        <p:txBody>
          <a:bodyPr wrap="none">
            <a:spAutoFit/>
          </a:bodyPr>
          <a:lstStyle/>
          <a:p>
            <a:r>
              <a:rPr lang="zh-CN" altLang="zh-CN" sz="2400" b="1" kern="100" dirty="0">
                <a:latin typeface="Times New Roman" panose="02020603050405020304" pitchFamily="18" charset="0"/>
                <a:ea typeface="宋体" panose="02010600030101010101" pitchFamily="2" charset="-122"/>
                <a:cs typeface="Times New Roman" panose="02020603050405020304" pitchFamily="18" charset="0"/>
              </a:rPr>
              <a:t>下列叙述中正确的是</a:t>
            </a:r>
            <a:endParaRPr lang="zh-CN" altLang="en-US" sz="2400" dirty="0"/>
          </a:p>
        </p:txBody>
      </p:sp>
      <p:sp>
        <p:nvSpPr>
          <p:cNvPr id="7" name="矩形 6"/>
          <p:cNvSpPr/>
          <p:nvPr/>
        </p:nvSpPr>
        <p:spPr>
          <a:xfrm>
            <a:off x="5920311" y="5319318"/>
            <a:ext cx="351378" cy="369332"/>
          </a:xfrm>
          <a:prstGeom prst="rect">
            <a:avLst/>
          </a:prstGeom>
        </p:spPr>
        <p:txBody>
          <a:bodyPr wrap="none">
            <a:spAutoFit/>
          </a:bodyPr>
          <a:lstStyle/>
          <a:p>
            <a:r>
              <a:rPr lang="en-US" altLang="zh-CN" b="1" kern="100" dirty="0">
                <a:latin typeface="Times New Roman" panose="02020603050405020304" pitchFamily="18" charset="0"/>
                <a:ea typeface="宋体" panose="02010600030101010101" pitchFamily="2" charset="-122"/>
              </a:rPr>
              <a:t>D</a:t>
            </a:r>
            <a:endParaRPr lang="zh-CN" altLang="en-US" dirty="0"/>
          </a:p>
        </p:txBody>
      </p:sp>
    </p:spTree>
    <p:extLst>
      <p:ext uri="{BB962C8B-B14F-4D97-AF65-F5344CB8AC3E}">
        <p14:creationId xmlns:p14="http://schemas.microsoft.com/office/powerpoint/2010/main" val="152291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03412" y="649268"/>
            <a:ext cx="11385175" cy="954107"/>
          </a:xfrm>
          <a:prstGeom prst="rect">
            <a:avLst/>
          </a:prstGeom>
        </p:spPr>
        <p:txBody>
          <a:bodyPr wrap="square">
            <a:spAutoFit/>
          </a:bodyPr>
          <a:lstStyle/>
          <a:p>
            <a:r>
              <a:rPr lang="zh-CN" altLang="en-US" sz="2800" dirty="0"/>
              <a:t>对</a:t>
            </a:r>
            <a:r>
              <a:rPr lang="en-US" altLang="zh-CN" sz="2800" dirty="0"/>
              <a:t>16</a:t>
            </a:r>
            <a:r>
              <a:rPr lang="zh-CN" altLang="en-US" sz="2800" dirty="0"/>
              <a:t>个字符进行哈弗曼编码，什么情况哈夫曼树高最小？是什么形态？什么情况哈夫曼树高最高？是什么形态？</a:t>
            </a:r>
          </a:p>
        </p:txBody>
      </p:sp>
    </p:spTree>
    <p:extLst>
      <p:ext uri="{BB962C8B-B14F-4D97-AF65-F5344CB8AC3E}">
        <p14:creationId xmlns:p14="http://schemas.microsoft.com/office/powerpoint/2010/main" val="191571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2EAE23-74DC-0444-AA62-F90C17764B2B}"/>
              </a:ext>
            </a:extLst>
          </p:cNvPr>
          <p:cNvPicPr>
            <a:picLocks noChangeAspect="1"/>
          </p:cNvPicPr>
          <p:nvPr/>
        </p:nvPicPr>
        <p:blipFill>
          <a:blip r:embed="rId2"/>
          <a:stretch>
            <a:fillRect/>
          </a:stretch>
        </p:blipFill>
        <p:spPr>
          <a:xfrm>
            <a:off x="1522879" y="652929"/>
            <a:ext cx="8572500" cy="1320800"/>
          </a:xfrm>
          <a:prstGeom prst="rect">
            <a:avLst/>
          </a:prstGeom>
        </p:spPr>
      </p:pic>
      <p:pic>
        <p:nvPicPr>
          <p:cNvPr id="6" name="图片 5">
            <a:extLst>
              <a:ext uri="{FF2B5EF4-FFF2-40B4-BE49-F238E27FC236}">
                <a16:creationId xmlns:a16="http://schemas.microsoft.com/office/drawing/2014/main" id="{8A3411D9-8805-7E44-AB01-FF1975CF847F}"/>
              </a:ext>
            </a:extLst>
          </p:cNvPr>
          <p:cNvPicPr>
            <a:picLocks noChangeAspect="1"/>
          </p:cNvPicPr>
          <p:nvPr/>
        </p:nvPicPr>
        <p:blipFill>
          <a:blip r:embed="rId3"/>
          <a:stretch>
            <a:fillRect/>
          </a:stretch>
        </p:blipFill>
        <p:spPr>
          <a:xfrm>
            <a:off x="1755962" y="2521323"/>
            <a:ext cx="7797800" cy="3429000"/>
          </a:xfrm>
          <a:prstGeom prst="rect">
            <a:avLst/>
          </a:prstGeom>
        </p:spPr>
      </p:pic>
    </p:spTree>
    <p:extLst>
      <p:ext uri="{BB962C8B-B14F-4D97-AF65-F5344CB8AC3E}">
        <p14:creationId xmlns:p14="http://schemas.microsoft.com/office/powerpoint/2010/main" val="226526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2893" y="892350"/>
            <a:ext cx="11079126" cy="1384995"/>
          </a:xfrm>
          <a:prstGeom prst="rect">
            <a:avLst/>
          </a:prstGeom>
        </p:spPr>
        <p:txBody>
          <a:bodyPr wrap="square">
            <a:spAutoFit/>
          </a:bodyPr>
          <a:lstStyle/>
          <a:p>
            <a:r>
              <a:rPr lang="zh-CN" altLang="en-US" sz="2800" dirty="0"/>
              <a:t>用天平（只能比较，不能称重）从一堆小球中找出其中唯一一个较轻的，使用</a:t>
            </a:r>
            <a:r>
              <a:rPr lang="en-US" altLang="zh-CN" sz="2800" dirty="0"/>
              <a:t>x</a:t>
            </a:r>
            <a:r>
              <a:rPr lang="zh-CN" altLang="en-US" sz="2800" dirty="0"/>
              <a:t>次天平，最多可以从</a:t>
            </a:r>
            <a:r>
              <a:rPr lang="en-US" altLang="zh-CN" sz="2800" dirty="0"/>
              <a:t>y</a:t>
            </a:r>
            <a:r>
              <a:rPr lang="zh-CN" altLang="en-US" sz="2800" dirty="0"/>
              <a:t>个小球中找出较轻的那个，求</a:t>
            </a:r>
            <a:r>
              <a:rPr lang="en-US" altLang="zh-CN" sz="2800" dirty="0"/>
              <a:t>y</a:t>
            </a:r>
            <a:r>
              <a:rPr lang="zh-CN" altLang="en-US" sz="2800" dirty="0"/>
              <a:t>与</a:t>
            </a:r>
            <a:r>
              <a:rPr lang="en-US" altLang="zh-CN" sz="2800" dirty="0"/>
              <a:t>x</a:t>
            </a:r>
            <a:r>
              <a:rPr lang="zh-CN" altLang="en-US" sz="2800" dirty="0"/>
              <a:t>的关系式。（</a:t>
            </a:r>
            <a:r>
              <a:rPr lang="en-US" altLang="zh-CN" sz="2800" dirty="0"/>
              <a:t>8</a:t>
            </a:r>
            <a:r>
              <a:rPr lang="zh-CN" altLang="en-US" sz="2800" dirty="0"/>
              <a:t>分）</a:t>
            </a:r>
          </a:p>
        </p:txBody>
      </p:sp>
      <p:sp>
        <p:nvSpPr>
          <p:cNvPr id="7" name="矩形 6"/>
          <p:cNvSpPr/>
          <p:nvPr/>
        </p:nvSpPr>
        <p:spPr>
          <a:xfrm>
            <a:off x="3048000" y="2967335"/>
            <a:ext cx="6096000" cy="1815882"/>
          </a:xfrm>
          <a:prstGeom prst="rect">
            <a:avLst/>
          </a:prstGeom>
        </p:spPr>
        <p:txBody>
          <a:bodyPr>
            <a:spAutoFit/>
          </a:bodyPr>
          <a:lstStyle/>
          <a:p>
            <a:r>
              <a:rPr lang="zh-CN" altLang="en-US" sz="2800" dirty="0"/>
              <a:t>由于每次称都有大于，小于，等于三种情况，因此</a:t>
            </a:r>
            <a:r>
              <a:rPr lang="en-US" altLang="zh-CN" sz="2800" dirty="0"/>
              <a:t>x</a:t>
            </a:r>
            <a:r>
              <a:rPr lang="zh-CN" altLang="en-US" sz="2800" dirty="0"/>
              <a:t>次称重会产生</a:t>
            </a:r>
            <a:r>
              <a:rPr lang="en-US" altLang="zh-CN" sz="2800" dirty="0"/>
              <a:t>3</a:t>
            </a:r>
            <a:r>
              <a:rPr lang="zh-CN" altLang="en-US" sz="2800" dirty="0"/>
              <a:t>的</a:t>
            </a:r>
            <a:r>
              <a:rPr lang="en-US" altLang="zh-CN" sz="2800" dirty="0"/>
              <a:t>x</a:t>
            </a:r>
            <a:r>
              <a:rPr lang="zh-CN" altLang="en-US" sz="2800" dirty="0"/>
              <a:t>次方种可能，只要可能的数目大于</a:t>
            </a:r>
            <a:r>
              <a:rPr lang="en-US" altLang="zh-CN" sz="2800" dirty="0"/>
              <a:t>y</a:t>
            </a:r>
            <a:r>
              <a:rPr lang="zh-CN" altLang="en-US" sz="2800" dirty="0"/>
              <a:t>就可以识别，因此满足的关系是：</a:t>
            </a:r>
            <a:r>
              <a:rPr lang="en-US" altLang="zh-CN" sz="2800" dirty="0"/>
              <a:t>y&lt;</a:t>
            </a:r>
            <a:r>
              <a:rPr lang="en-US" altLang="zh-CN" sz="2800" dirty="0" err="1"/>
              <a:t>exp</a:t>
            </a:r>
            <a:r>
              <a:rPr lang="en-US" altLang="zh-CN" sz="2800" dirty="0"/>
              <a:t>(3,x)</a:t>
            </a:r>
            <a:endParaRPr lang="zh-CN" altLang="en-US" sz="2800" dirty="0"/>
          </a:p>
        </p:txBody>
      </p:sp>
    </p:spTree>
    <p:extLst>
      <p:ext uri="{BB962C8B-B14F-4D97-AF65-F5344CB8AC3E}">
        <p14:creationId xmlns:p14="http://schemas.microsoft.com/office/powerpoint/2010/main" val="43431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A64885-3995-F04D-AF92-A6DBB9521736}"/>
              </a:ext>
            </a:extLst>
          </p:cNvPr>
          <p:cNvSpPr>
            <a:spLocks noGrp="1"/>
          </p:cNvSpPr>
          <p:nvPr>
            <p:ph type="title"/>
          </p:nvPr>
        </p:nvSpPr>
        <p:spPr/>
        <p:txBody>
          <a:bodyPr/>
          <a:lstStyle/>
          <a:p>
            <a:r>
              <a:rPr kumimoji="1" lang="zh-CN" altLang="en-US" dirty="0"/>
              <a:t>第</a:t>
            </a:r>
            <a:r>
              <a:rPr kumimoji="1" lang="en-US" altLang="zh-CN" dirty="0"/>
              <a:t>7</a:t>
            </a:r>
            <a:r>
              <a:rPr kumimoji="1" lang="zh-CN" altLang="en-US" dirty="0"/>
              <a:t>章 图</a:t>
            </a:r>
          </a:p>
        </p:txBody>
      </p:sp>
      <p:sp>
        <p:nvSpPr>
          <p:cNvPr id="3" name="内容占位符 2">
            <a:extLst>
              <a:ext uri="{FF2B5EF4-FFF2-40B4-BE49-F238E27FC236}">
                <a16:creationId xmlns:a16="http://schemas.microsoft.com/office/drawing/2014/main" id="{038B7C1E-98B8-A54F-8CD3-8D2580E23BBA}"/>
              </a:ext>
            </a:extLst>
          </p:cNvPr>
          <p:cNvSpPr>
            <a:spLocks noGrp="1"/>
          </p:cNvSpPr>
          <p:nvPr>
            <p:ph idx="1"/>
          </p:nvPr>
        </p:nvSpPr>
        <p:spPr>
          <a:xfrm>
            <a:off x="838200" y="1825625"/>
            <a:ext cx="10515600" cy="4862046"/>
          </a:xfrm>
        </p:spPr>
        <p:txBody>
          <a:bodyPr/>
          <a:lstStyle/>
          <a:p>
            <a:pPr marL="514350" indent="-514350">
              <a:buFont typeface="+mj-lt"/>
              <a:buAutoNum type="arabicPeriod"/>
            </a:pPr>
            <a:r>
              <a:rPr kumimoji="1" lang="zh-CN" altLang="en-US" dirty="0"/>
              <a:t>图的定义和术语</a:t>
            </a:r>
            <a:endParaRPr kumimoji="1" lang="en-US" altLang="zh-CN" dirty="0"/>
          </a:p>
          <a:p>
            <a:pPr marL="514350" indent="-514350">
              <a:buFont typeface="+mj-lt"/>
              <a:buAutoNum type="arabicPeriod"/>
            </a:pPr>
            <a:r>
              <a:rPr kumimoji="1" lang="zh-CN" altLang="en-US" dirty="0"/>
              <a:t>度、邻接、连通、生成树</a:t>
            </a:r>
            <a:endParaRPr kumimoji="1" lang="en-US" altLang="zh-CN" dirty="0"/>
          </a:p>
          <a:p>
            <a:pPr marL="514350" indent="-514350">
              <a:buFont typeface="+mj-lt"/>
              <a:buAutoNum type="arabicPeriod"/>
            </a:pPr>
            <a:r>
              <a:rPr kumimoji="1" lang="zh-CN" altLang="en-US" dirty="0"/>
              <a:t>邻接矩阵表示方法</a:t>
            </a:r>
            <a:endParaRPr kumimoji="1" lang="en-US" altLang="zh-CN" dirty="0"/>
          </a:p>
          <a:p>
            <a:pPr marL="514350" indent="-514350">
              <a:buFont typeface="+mj-lt"/>
              <a:buAutoNum type="arabicPeriod"/>
            </a:pPr>
            <a:r>
              <a:rPr kumimoji="1" lang="zh-CN" altLang="en-US" dirty="0"/>
              <a:t>邻接表表示方法</a:t>
            </a:r>
            <a:endParaRPr kumimoji="1" lang="en-US" altLang="zh-CN" dirty="0"/>
          </a:p>
          <a:p>
            <a:pPr marL="514350" indent="-514350">
              <a:buFont typeface="+mj-lt"/>
              <a:buAutoNum type="arabicPeriod"/>
            </a:pPr>
            <a:r>
              <a:rPr kumimoji="1" lang="zh-CN" altLang="en-US" dirty="0"/>
              <a:t>图的遍历（</a:t>
            </a:r>
            <a:r>
              <a:rPr kumimoji="1" lang="en-US" altLang="zh-CN" dirty="0"/>
              <a:t>DFS</a:t>
            </a:r>
            <a:r>
              <a:rPr kumimoji="1" lang="zh-CN" altLang="en-US" dirty="0"/>
              <a:t>、</a:t>
            </a:r>
            <a:r>
              <a:rPr kumimoji="1" lang="en-US" altLang="zh-CN" dirty="0"/>
              <a:t>BFS</a:t>
            </a:r>
            <a:r>
              <a:rPr kumimoji="1" lang="zh-CN" altLang="en-US" dirty="0"/>
              <a:t>）</a:t>
            </a:r>
            <a:endParaRPr kumimoji="1" lang="en-US" altLang="zh-CN" dirty="0"/>
          </a:p>
          <a:p>
            <a:pPr marL="514350" indent="-514350">
              <a:buFont typeface="+mj-lt"/>
              <a:buAutoNum type="arabicPeriod"/>
            </a:pPr>
            <a:r>
              <a:rPr kumimoji="1" lang="zh-CN" altLang="en-US" dirty="0"/>
              <a:t>最小生成树（</a:t>
            </a:r>
            <a:r>
              <a:rPr kumimoji="1" lang="en-US" altLang="zh-CN" dirty="0"/>
              <a:t>Prim</a:t>
            </a:r>
            <a:r>
              <a:rPr kumimoji="1" lang="zh-CN" altLang="en-US" dirty="0"/>
              <a:t>、</a:t>
            </a:r>
            <a:r>
              <a:rPr kumimoji="1" lang="en-US" altLang="zh-CN" dirty="0"/>
              <a:t>Kruskal</a:t>
            </a:r>
            <a:r>
              <a:rPr kumimoji="1" lang="zh-CN" altLang="en-US" dirty="0"/>
              <a:t>）</a:t>
            </a:r>
            <a:endParaRPr kumimoji="1" lang="en-US" altLang="zh-CN" dirty="0"/>
          </a:p>
          <a:p>
            <a:pPr marL="514350" indent="-514350">
              <a:buFont typeface="+mj-lt"/>
              <a:buAutoNum type="arabicPeriod"/>
            </a:pPr>
            <a:r>
              <a:rPr kumimoji="1" lang="zh-CN" altLang="en-US" dirty="0"/>
              <a:t>拓扑排序</a:t>
            </a:r>
            <a:endParaRPr kumimoji="1" lang="en-US" altLang="zh-CN" dirty="0"/>
          </a:p>
          <a:p>
            <a:pPr marL="514350" indent="-514350">
              <a:buFont typeface="+mj-lt"/>
              <a:buAutoNum type="arabicPeriod"/>
            </a:pPr>
            <a:r>
              <a:rPr kumimoji="1" lang="zh-CN" altLang="en-US" dirty="0"/>
              <a:t>关键路径的概念</a:t>
            </a:r>
            <a:endParaRPr kumimoji="1" lang="en-US" altLang="zh-CN" dirty="0"/>
          </a:p>
          <a:p>
            <a:pPr marL="514350" indent="-514350">
              <a:buFont typeface="+mj-lt"/>
              <a:buAutoNum type="arabicPeriod"/>
            </a:pPr>
            <a:r>
              <a:rPr kumimoji="1" lang="zh-CN" altLang="en-US" dirty="0"/>
              <a:t>最短路径（</a:t>
            </a:r>
            <a:r>
              <a:rPr kumimoji="1" lang="en-US" altLang="zh-CN" dirty="0"/>
              <a:t>Dijkstra</a:t>
            </a:r>
            <a:r>
              <a:rPr kumimoji="1" lang="zh-CN" altLang="en-US"/>
              <a:t>）的概念</a:t>
            </a:r>
            <a:endParaRPr kumimoji="1" lang="en-US" altLang="zh-CN" dirty="0"/>
          </a:p>
          <a:p>
            <a:endParaRPr kumimoji="1" lang="zh-CN" altLang="en-US" dirty="0"/>
          </a:p>
        </p:txBody>
      </p:sp>
    </p:spTree>
    <p:extLst>
      <p:ext uri="{BB962C8B-B14F-4D97-AF65-F5344CB8AC3E}">
        <p14:creationId xmlns:p14="http://schemas.microsoft.com/office/powerpoint/2010/main" val="891218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0258" y="842824"/>
            <a:ext cx="10094259" cy="2677656"/>
          </a:xfrm>
          <a:prstGeom prst="rect">
            <a:avLst/>
          </a:prstGeom>
        </p:spPr>
        <p:txBody>
          <a:bodyPr wrap="square">
            <a:spAutoFit/>
          </a:bodyPr>
          <a:lstStyle/>
          <a:p>
            <a:pPr>
              <a:lnSpc>
                <a:spcPct val="150000"/>
              </a:lnSpc>
              <a:spcAft>
                <a:spcPts val="0"/>
              </a:spcAft>
            </a:pP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已知如图所示的有向图，请回答下列问题：</a:t>
            </a:r>
            <a:endParaRPr lang="en-US" altLang="zh-CN" sz="2800"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Aft>
                <a:spcPts val="0"/>
              </a:spcAft>
            </a:pP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每个顶点的入</a:t>
            </a:r>
            <a:r>
              <a:rPr lang="en-US" altLang="zh-CN" sz="2800" kern="100" dirty="0">
                <a:latin typeface="Times New Roman" panose="02020603050405020304" pitchFamily="18" charset="0"/>
                <a:ea typeface="宋体" panose="02010600030101010101" pitchFamily="2" charset="-122"/>
                <a:cs typeface="宋体" panose="02010600030101010101" pitchFamily="2" charset="-122"/>
              </a:rPr>
              <a:t>/</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出度；</a:t>
            </a:r>
            <a:endParaRPr lang="zh-CN" altLang="zh-CN" sz="2800" dirty="0">
              <a:latin typeface="宋体" panose="02010600030101010101" pitchFamily="2" charset="-122"/>
              <a:ea typeface="宋体" panose="02010600030101010101" pitchFamily="2" charset="-122"/>
              <a:cs typeface="宋体" panose="02010600030101010101" pitchFamily="2" charset="-122"/>
            </a:endParaRPr>
          </a:p>
          <a:p>
            <a:pPr marL="342900" lvl="0" indent="-342900">
              <a:spcAft>
                <a:spcPts val="0"/>
              </a:spcAft>
              <a:buFont typeface="+mj-lt"/>
              <a:buAutoNum type="arabicParenBoth"/>
            </a:pP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邻接矩阵；</a:t>
            </a:r>
            <a:endParaRPr lang="zh-CN" altLang="zh-CN" sz="2800" dirty="0">
              <a:latin typeface="宋体" panose="02010600030101010101" pitchFamily="2" charset="-122"/>
              <a:ea typeface="宋体" panose="02010600030101010101" pitchFamily="2" charset="-122"/>
              <a:cs typeface="宋体" panose="02010600030101010101" pitchFamily="2" charset="-122"/>
            </a:endParaRPr>
          </a:p>
          <a:p>
            <a:pPr marL="342900" lvl="0" indent="-342900">
              <a:spcAft>
                <a:spcPts val="0"/>
              </a:spcAft>
              <a:buFont typeface="+mj-lt"/>
              <a:buAutoNum type="arabicParenBoth"/>
            </a:pP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邻接表；</a:t>
            </a:r>
            <a:endParaRPr lang="zh-CN" altLang="zh-CN" sz="2800" dirty="0">
              <a:latin typeface="宋体" panose="02010600030101010101" pitchFamily="2" charset="-122"/>
              <a:ea typeface="宋体" panose="02010600030101010101" pitchFamily="2" charset="-122"/>
              <a:cs typeface="宋体" panose="02010600030101010101" pitchFamily="2" charset="-122"/>
            </a:endParaRPr>
          </a:p>
          <a:p>
            <a:pPr marL="342900" lvl="0" indent="-342900">
              <a:spcAft>
                <a:spcPts val="0"/>
              </a:spcAft>
              <a:buFont typeface="+mj-lt"/>
              <a:buAutoNum type="arabicParenBoth"/>
            </a:pP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逆邻接表。</a:t>
            </a:r>
            <a:endParaRPr lang="zh-CN" altLang="zh-CN" sz="28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7545" y="1503456"/>
            <a:ext cx="3316007" cy="355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2031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5DF8EE8-2358-7548-BCE7-084D64F2D21D}"/>
              </a:ext>
            </a:extLst>
          </p:cNvPr>
          <p:cNvSpPr/>
          <p:nvPr/>
        </p:nvSpPr>
        <p:spPr>
          <a:xfrm>
            <a:off x="1192694" y="468652"/>
            <a:ext cx="9899375" cy="1077218"/>
          </a:xfrm>
          <a:prstGeom prst="rect">
            <a:avLst/>
          </a:prstGeom>
        </p:spPr>
        <p:txBody>
          <a:bodyPr wrap="square">
            <a:spAutoFit/>
          </a:bodyPr>
          <a:lstStyle/>
          <a:p>
            <a:pPr algn="just"/>
            <a:r>
              <a:rPr lang="zh-CN" altLang="zh-CN" sz="3200" kern="100" dirty="0">
                <a:latin typeface="Times New Roman" panose="02020603050405020304" pitchFamily="18" charset="0"/>
                <a:ea typeface="宋体" panose="02010600030101010101" pitchFamily="2" charset="-122"/>
              </a:rPr>
              <a:t>下图为某无向图的邻接表，若从</a:t>
            </a:r>
            <a:r>
              <a:rPr lang="en-US" altLang="zh-CN" sz="3200" kern="100" dirty="0">
                <a:latin typeface="Times New Roman" panose="02020603050405020304" pitchFamily="18" charset="0"/>
                <a:ea typeface="宋体" panose="02010600030101010101" pitchFamily="2" charset="-122"/>
              </a:rPr>
              <a:t>A</a:t>
            </a:r>
            <a:r>
              <a:rPr lang="zh-CN" altLang="zh-CN" sz="3200" kern="100" dirty="0">
                <a:latin typeface="Times New Roman" panose="02020603050405020304" pitchFamily="18" charset="0"/>
                <a:ea typeface="宋体" panose="02010600030101010101" pitchFamily="2" charset="-122"/>
              </a:rPr>
              <a:t>点开始访问，画出图，并给出深度优先搜索结果</a:t>
            </a:r>
            <a:r>
              <a:rPr lang="en-US" altLang="zh-CN" sz="3200" kern="100" dirty="0">
                <a:latin typeface="Times New Roman" panose="02020603050405020304" pitchFamily="18" charset="0"/>
                <a:ea typeface="宋体" panose="02010600030101010101" pitchFamily="2" charset="-122"/>
              </a:rPr>
              <a:t>  </a:t>
            </a:r>
            <a:endParaRPr lang="zh-CN" altLang="zh-CN" sz="3200" kern="100" dirty="0">
              <a:latin typeface="Times New Roman" panose="02020603050405020304" pitchFamily="18" charset="0"/>
              <a:ea typeface="宋体" panose="02010600030101010101" pitchFamily="2" charset="-122"/>
            </a:endParaRPr>
          </a:p>
        </p:txBody>
      </p:sp>
      <p:sp>
        <p:nvSpPr>
          <p:cNvPr id="6" name="Rectangle 16">
            <a:extLst>
              <a:ext uri="{FF2B5EF4-FFF2-40B4-BE49-F238E27FC236}">
                <a16:creationId xmlns:a16="http://schemas.microsoft.com/office/drawing/2014/main" id="{A1EE66DF-C875-764A-9E4C-0893B42547B0}"/>
              </a:ext>
            </a:extLst>
          </p:cNvPr>
          <p:cNvSpPr>
            <a:spLocks noChangeArrowheads="1"/>
          </p:cNvSpPr>
          <p:nvPr/>
        </p:nvSpPr>
        <p:spPr bwMode="auto">
          <a:xfrm>
            <a:off x="4460875" y="20447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 Box 15">
            <a:extLst>
              <a:ext uri="{FF2B5EF4-FFF2-40B4-BE49-F238E27FC236}">
                <a16:creationId xmlns:a16="http://schemas.microsoft.com/office/drawing/2014/main" id="{0D55C70F-4152-ED40-A948-969E32E19B06}"/>
              </a:ext>
            </a:extLst>
          </p:cNvPr>
          <p:cNvSpPr txBox="1">
            <a:spLocks noChangeArrowheads="1"/>
          </p:cNvSpPr>
          <p:nvPr/>
        </p:nvSpPr>
        <p:spPr bwMode="auto">
          <a:xfrm>
            <a:off x="6094413" y="15881350"/>
            <a:ext cx="833437" cy="5299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Line 14">
            <a:extLst>
              <a:ext uri="{FF2B5EF4-FFF2-40B4-BE49-F238E27FC236}">
                <a16:creationId xmlns:a16="http://schemas.microsoft.com/office/drawing/2014/main" id="{928504BF-985D-8447-8A3B-2DD08D68F2ED}"/>
              </a:ext>
            </a:extLst>
          </p:cNvPr>
          <p:cNvSpPr>
            <a:spLocks noChangeShapeType="1"/>
          </p:cNvSpPr>
          <p:nvPr/>
        </p:nvSpPr>
        <p:spPr bwMode="auto">
          <a:xfrm>
            <a:off x="8094663" y="16227425"/>
            <a:ext cx="1166812"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Line 13">
            <a:extLst>
              <a:ext uri="{FF2B5EF4-FFF2-40B4-BE49-F238E27FC236}">
                <a16:creationId xmlns:a16="http://schemas.microsoft.com/office/drawing/2014/main" id="{190A0C9D-FD04-EE45-BDA3-678689E87AE6}"/>
              </a:ext>
            </a:extLst>
          </p:cNvPr>
          <p:cNvSpPr>
            <a:spLocks noChangeShapeType="1"/>
          </p:cNvSpPr>
          <p:nvPr/>
        </p:nvSpPr>
        <p:spPr bwMode="auto">
          <a:xfrm>
            <a:off x="8094663" y="16722725"/>
            <a:ext cx="1166812"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Line 12">
            <a:extLst>
              <a:ext uri="{FF2B5EF4-FFF2-40B4-BE49-F238E27FC236}">
                <a16:creationId xmlns:a16="http://schemas.microsoft.com/office/drawing/2014/main" id="{BDA11406-8B58-9848-9599-656A13946A81}"/>
              </a:ext>
            </a:extLst>
          </p:cNvPr>
          <p:cNvSpPr>
            <a:spLocks noChangeShapeType="1"/>
          </p:cNvSpPr>
          <p:nvPr/>
        </p:nvSpPr>
        <p:spPr bwMode="auto">
          <a:xfrm>
            <a:off x="8094663" y="17218025"/>
            <a:ext cx="1166812"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Line 11">
            <a:extLst>
              <a:ext uri="{FF2B5EF4-FFF2-40B4-BE49-F238E27FC236}">
                <a16:creationId xmlns:a16="http://schemas.microsoft.com/office/drawing/2014/main" id="{2E678DEC-1667-B24E-8EE9-CE5EE1D685F6}"/>
              </a:ext>
            </a:extLst>
          </p:cNvPr>
          <p:cNvSpPr>
            <a:spLocks noChangeShapeType="1"/>
          </p:cNvSpPr>
          <p:nvPr/>
        </p:nvSpPr>
        <p:spPr bwMode="auto">
          <a:xfrm>
            <a:off x="10426700" y="19205575"/>
            <a:ext cx="1166813"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Line 10">
            <a:extLst>
              <a:ext uri="{FF2B5EF4-FFF2-40B4-BE49-F238E27FC236}">
                <a16:creationId xmlns:a16="http://schemas.microsoft.com/office/drawing/2014/main" id="{CB532245-8016-8B4A-9A7B-7A5B99FDF9D0}"/>
              </a:ext>
            </a:extLst>
          </p:cNvPr>
          <p:cNvSpPr>
            <a:spLocks noChangeShapeType="1"/>
          </p:cNvSpPr>
          <p:nvPr/>
        </p:nvSpPr>
        <p:spPr bwMode="auto">
          <a:xfrm>
            <a:off x="8094663" y="18210213"/>
            <a:ext cx="1166812"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9">
            <a:extLst>
              <a:ext uri="{FF2B5EF4-FFF2-40B4-BE49-F238E27FC236}">
                <a16:creationId xmlns:a16="http://schemas.microsoft.com/office/drawing/2014/main" id="{23BC0A02-E5E6-2946-B3E9-787482EB07B6}"/>
              </a:ext>
            </a:extLst>
          </p:cNvPr>
          <p:cNvSpPr>
            <a:spLocks noChangeShapeType="1"/>
          </p:cNvSpPr>
          <p:nvPr/>
        </p:nvSpPr>
        <p:spPr bwMode="auto">
          <a:xfrm>
            <a:off x="8094663" y="18703925"/>
            <a:ext cx="1166812"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8">
            <a:extLst>
              <a:ext uri="{FF2B5EF4-FFF2-40B4-BE49-F238E27FC236}">
                <a16:creationId xmlns:a16="http://schemas.microsoft.com/office/drawing/2014/main" id="{D5F37EEB-CEFA-3245-905D-064DCC6F003E}"/>
              </a:ext>
            </a:extLst>
          </p:cNvPr>
          <p:cNvSpPr>
            <a:spLocks noChangeShapeType="1"/>
          </p:cNvSpPr>
          <p:nvPr/>
        </p:nvSpPr>
        <p:spPr bwMode="auto">
          <a:xfrm>
            <a:off x="8094663" y="19199225"/>
            <a:ext cx="1166812"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Line 7">
            <a:extLst>
              <a:ext uri="{FF2B5EF4-FFF2-40B4-BE49-F238E27FC236}">
                <a16:creationId xmlns:a16="http://schemas.microsoft.com/office/drawing/2014/main" id="{C9D29C7A-0013-BC40-9BCB-0DB2D219B3C0}"/>
              </a:ext>
            </a:extLst>
          </p:cNvPr>
          <p:cNvSpPr>
            <a:spLocks noChangeShapeType="1"/>
          </p:cNvSpPr>
          <p:nvPr/>
        </p:nvSpPr>
        <p:spPr bwMode="auto">
          <a:xfrm>
            <a:off x="8094663" y="19694525"/>
            <a:ext cx="1166812"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Line 6">
            <a:extLst>
              <a:ext uri="{FF2B5EF4-FFF2-40B4-BE49-F238E27FC236}">
                <a16:creationId xmlns:a16="http://schemas.microsoft.com/office/drawing/2014/main" id="{ED7F1F15-9B04-1C47-AE61-AB7BFDA362BB}"/>
              </a:ext>
            </a:extLst>
          </p:cNvPr>
          <p:cNvSpPr>
            <a:spLocks noChangeShapeType="1"/>
          </p:cNvSpPr>
          <p:nvPr/>
        </p:nvSpPr>
        <p:spPr bwMode="auto">
          <a:xfrm>
            <a:off x="10428288" y="16722725"/>
            <a:ext cx="1166812"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Line 5">
            <a:extLst>
              <a:ext uri="{FF2B5EF4-FFF2-40B4-BE49-F238E27FC236}">
                <a16:creationId xmlns:a16="http://schemas.microsoft.com/office/drawing/2014/main" id="{00E5EAB5-5E1A-6C4A-BFEB-6EEC2170A095}"/>
              </a:ext>
            </a:extLst>
          </p:cNvPr>
          <p:cNvSpPr>
            <a:spLocks noChangeShapeType="1"/>
          </p:cNvSpPr>
          <p:nvPr/>
        </p:nvSpPr>
        <p:spPr bwMode="auto">
          <a:xfrm>
            <a:off x="10426700" y="17219613"/>
            <a:ext cx="1166813"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Line 4">
            <a:extLst>
              <a:ext uri="{FF2B5EF4-FFF2-40B4-BE49-F238E27FC236}">
                <a16:creationId xmlns:a16="http://schemas.microsoft.com/office/drawing/2014/main" id="{78BBCC19-9BF0-0942-9344-696AD7591AFA}"/>
              </a:ext>
            </a:extLst>
          </p:cNvPr>
          <p:cNvSpPr>
            <a:spLocks noChangeShapeType="1"/>
          </p:cNvSpPr>
          <p:nvPr/>
        </p:nvSpPr>
        <p:spPr bwMode="auto">
          <a:xfrm>
            <a:off x="12450763" y="17219613"/>
            <a:ext cx="1166812"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3">
            <a:extLst>
              <a:ext uri="{FF2B5EF4-FFF2-40B4-BE49-F238E27FC236}">
                <a16:creationId xmlns:a16="http://schemas.microsoft.com/office/drawing/2014/main" id="{A0F2D37D-FA74-7141-89AD-DCCD77D701F0}"/>
              </a:ext>
            </a:extLst>
          </p:cNvPr>
          <p:cNvSpPr>
            <a:spLocks noChangeShapeType="1"/>
          </p:cNvSpPr>
          <p:nvPr/>
        </p:nvSpPr>
        <p:spPr bwMode="auto">
          <a:xfrm>
            <a:off x="10426700" y="19697700"/>
            <a:ext cx="1166813"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Line 2">
            <a:extLst>
              <a:ext uri="{FF2B5EF4-FFF2-40B4-BE49-F238E27FC236}">
                <a16:creationId xmlns:a16="http://schemas.microsoft.com/office/drawing/2014/main" id="{90C0E7F7-87AE-E24D-A6E5-6EA921B6754A}"/>
              </a:ext>
            </a:extLst>
          </p:cNvPr>
          <p:cNvSpPr>
            <a:spLocks noChangeShapeType="1"/>
          </p:cNvSpPr>
          <p:nvPr/>
        </p:nvSpPr>
        <p:spPr bwMode="auto">
          <a:xfrm>
            <a:off x="8094663" y="20189825"/>
            <a:ext cx="1166812"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Line 1">
            <a:extLst>
              <a:ext uri="{FF2B5EF4-FFF2-40B4-BE49-F238E27FC236}">
                <a16:creationId xmlns:a16="http://schemas.microsoft.com/office/drawing/2014/main" id="{8E9268D8-9201-3C4E-A977-83732B672002}"/>
              </a:ext>
            </a:extLst>
          </p:cNvPr>
          <p:cNvSpPr>
            <a:spLocks noChangeShapeType="1"/>
          </p:cNvSpPr>
          <p:nvPr/>
        </p:nvSpPr>
        <p:spPr bwMode="auto">
          <a:xfrm>
            <a:off x="8094663" y="20681950"/>
            <a:ext cx="1166812"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2" name="图片 21">
            <a:extLst>
              <a:ext uri="{FF2B5EF4-FFF2-40B4-BE49-F238E27FC236}">
                <a16:creationId xmlns:a16="http://schemas.microsoft.com/office/drawing/2014/main" id="{7D6D3501-C028-0641-8BD9-04535E9A786A}"/>
              </a:ext>
            </a:extLst>
          </p:cNvPr>
          <p:cNvPicPr>
            <a:picLocks noChangeAspect="1"/>
          </p:cNvPicPr>
          <p:nvPr/>
        </p:nvPicPr>
        <p:blipFill>
          <a:blip r:embed="rId2"/>
          <a:stretch>
            <a:fillRect/>
          </a:stretch>
        </p:blipFill>
        <p:spPr>
          <a:xfrm>
            <a:off x="2978150" y="1695450"/>
            <a:ext cx="6235700" cy="3467100"/>
          </a:xfrm>
          <a:prstGeom prst="rect">
            <a:avLst/>
          </a:prstGeom>
        </p:spPr>
      </p:pic>
    </p:spTree>
    <p:extLst>
      <p:ext uri="{BB962C8B-B14F-4D97-AF65-F5344CB8AC3E}">
        <p14:creationId xmlns:p14="http://schemas.microsoft.com/office/powerpoint/2010/main" val="3454956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3082" y="410421"/>
            <a:ext cx="11725835" cy="954107"/>
          </a:xfrm>
          <a:prstGeom prst="rect">
            <a:avLst/>
          </a:prstGeom>
        </p:spPr>
        <p:txBody>
          <a:bodyPr wrap="square">
            <a:spAutoFit/>
          </a:bodyPr>
          <a:lstStyle/>
          <a:p>
            <a:r>
              <a:rPr lang="zh-CN" altLang="en-US" sz="2800" dirty="0"/>
              <a:t>下图为有</a:t>
            </a:r>
            <a:r>
              <a:rPr lang="en-US" altLang="zh-CN" sz="2800" dirty="0"/>
              <a:t>6</a:t>
            </a:r>
            <a:r>
              <a:rPr lang="zh-CN" altLang="en-US" sz="2800" dirty="0"/>
              <a:t>个节点的图的邻接矩阵，根据该邻接矩阵，从顶点</a:t>
            </a:r>
            <a:r>
              <a:rPr lang="en-US" altLang="zh-CN" sz="2800" dirty="0"/>
              <a:t>0</a:t>
            </a:r>
            <a:r>
              <a:rPr lang="zh-CN" altLang="en-US" sz="2800" dirty="0"/>
              <a:t>出发按深度优先遍历的结点可能的序列是</a:t>
            </a:r>
          </a:p>
        </p:txBody>
      </p:sp>
      <p:graphicFrame>
        <p:nvGraphicFramePr>
          <p:cNvPr id="6" name="对象 5"/>
          <p:cNvGraphicFramePr>
            <a:graphicFrameLocks noChangeAspect="1"/>
          </p:cNvGraphicFramePr>
          <p:nvPr>
            <p:extLst>
              <p:ext uri="{D42A27DB-BD31-4B8C-83A1-F6EECF244321}">
                <p14:modId xmlns:p14="http://schemas.microsoft.com/office/powerpoint/2010/main" val="1113176037"/>
              </p:ext>
            </p:extLst>
          </p:nvPr>
        </p:nvGraphicFramePr>
        <p:xfrm>
          <a:off x="4819099" y="1817499"/>
          <a:ext cx="2553799" cy="2664165"/>
        </p:xfrm>
        <a:graphic>
          <a:graphicData uri="http://schemas.openxmlformats.org/presentationml/2006/ole">
            <mc:AlternateContent xmlns:mc="http://schemas.openxmlformats.org/markup-compatibility/2006">
              <mc:Choice xmlns:v="urn:schemas-microsoft-com:vml" Requires="v">
                <p:oleObj spid="_x0000_s1189" name="公式" r:id="rId3" imgW="1536480" imgH="1600200" progId="Equation.3">
                  <p:embed/>
                </p:oleObj>
              </mc:Choice>
              <mc:Fallback>
                <p:oleObj name="公式" r:id="rId3" imgW="1536480" imgH="1600200" progId="Equation.3">
                  <p:embed/>
                  <p:pic>
                    <p:nvPicPr>
                      <p:cNvPr id="0" name="Object 2"/>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4819099" y="1817499"/>
                        <a:ext cx="2553799" cy="2664165"/>
                      </a:xfrm>
                      <a:prstGeom prst="rect">
                        <a:avLst/>
                      </a:prstGeom>
                      <a:solidFill>
                        <a:srgbClr val="FFFFFF"/>
                      </a:solidFill>
                      <a:ln>
                        <a:noFill/>
                      </a:ln>
                    </p:spPr>
                  </p:pic>
                </p:oleObj>
              </mc:Fallback>
            </mc:AlternateContent>
          </a:graphicData>
        </a:graphic>
      </p:graphicFrame>
      <p:sp>
        <p:nvSpPr>
          <p:cNvPr id="8" name="矩形 7"/>
          <p:cNvSpPr/>
          <p:nvPr/>
        </p:nvSpPr>
        <p:spPr>
          <a:xfrm>
            <a:off x="717176" y="4934636"/>
            <a:ext cx="11241741" cy="523220"/>
          </a:xfrm>
          <a:prstGeom prst="rect">
            <a:avLst/>
          </a:prstGeom>
        </p:spPr>
        <p:txBody>
          <a:bodyPr wrap="square">
            <a:spAutoFit/>
          </a:bodyPr>
          <a:lstStyle/>
          <a:p>
            <a:r>
              <a:rPr lang="pt-BR" altLang="zh-CN" sz="2800" dirty="0"/>
              <a:t>A) 0 2 4 3 1 5 6	</a:t>
            </a:r>
            <a:r>
              <a:rPr lang="pt-BR" altLang="zh-CN" sz="2800" dirty="0" err="1"/>
              <a:t>B</a:t>
            </a:r>
            <a:r>
              <a:rPr lang="pt-BR" altLang="zh-CN" sz="2800" dirty="0"/>
              <a:t>) 0 1 3 6 5 4 2	C) 0 1 3 4 2 5 6  	D) 0 3 6 1 5 4 2</a:t>
            </a:r>
            <a:endParaRPr lang="zh-CN" altLang="en-US" sz="2800" dirty="0"/>
          </a:p>
        </p:txBody>
      </p:sp>
      <p:sp>
        <p:nvSpPr>
          <p:cNvPr id="9" name="矩形 8"/>
          <p:cNvSpPr/>
          <p:nvPr/>
        </p:nvSpPr>
        <p:spPr>
          <a:xfrm>
            <a:off x="7327080" y="5723264"/>
            <a:ext cx="351378" cy="369332"/>
          </a:xfrm>
          <a:prstGeom prst="rect">
            <a:avLst/>
          </a:prstGeom>
        </p:spPr>
        <p:txBody>
          <a:bodyPr wrap="none">
            <a:spAutoFit/>
          </a:bodyPr>
          <a:lstStyle/>
          <a:p>
            <a:r>
              <a:rPr lang="en-US" altLang="zh-CN" b="1" dirty="0">
                <a:latin typeface="Times New Roman" panose="02020603050405020304" pitchFamily="18" charset="0"/>
                <a:ea typeface="宋体" panose="02010600030101010101" pitchFamily="2" charset="-122"/>
              </a:rPr>
              <a:t>C</a:t>
            </a:r>
            <a:endParaRPr lang="zh-CN" altLang="en-US" dirty="0"/>
          </a:p>
        </p:txBody>
      </p:sp>
    </p:spTree>
    <p:extLst>
      <p:ext uri="{BB962C8B-B14F-4D97-AF65-F5344CB8AC3E}">
        <p14:creationId xmlns:p14="http://schemas.microsoft.com/office/powerpoint/2010/main" val="233675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377" y="437236"/>
            <a:ext cx="11367246" cy="954107"/>
          </a:xfrm>
          <a:prstGeom prst="rect">
            <a:avLst/>
          </a:prstGeom>
        </p:spPr>
        <p:txBody>
          <a:bodyPr wrap="square">
            <a:spAutoFit/>
          </a:bodyPr>
          <a:lstStyle/>
          <a:p>
            <a:r>
              <a:rPr lang="zh-CN" altLang="en-US" sz="2800" dirty="0"/>
              <a:t>请看以下有权图，其中有</a:t>
            </a:r>
            <a:r>
              <a:rPr lang="en-US" altLang="zh-CN" sz="2800" dirty="0"/>
              <a:t>9</a:t>
            </a:r>
            <a:r>
              <a:rPr lang="zh-CN" altLang="en-US" sz="2800" dirty="0"/>
              <a:t>个节点和</a:t>
            </a:r>
            <a:r>
              <a:rPr lang="en-US" altLang="zh-CN" sz="2800" dirty="0"/>
              <a:t>19</a:t>
            </a:r>
            <a:r>
              <a:rPr lang="zh-CN" altLang="en-US" sz="2800" dirty="0"/>
              <a:t>条边，边的权重在</a:t>
            </a:r>
            <a:r>
              <a:rPr lang="en-US" altLang="zh-CN" sz="2800" dirty="0"/>
              <a:t>1</a:t>
            </a:r>
            <a:r>
              <a:rPr lang="zh-CN" altLang="en-US" sz="2800" dirty="0"/>
              <a:t>到</a:t>
            </a:r>
            <a:r>
              <a:rPr lang="en-US" altLang="zh-CN" sz="2800" dirty="0"/>
              <a:t>19</a:t>
            </a:r>
            <a:r>
              <a:rPr lang="zh-CN" altLang="en-US" sz="2800" dirty="0"/>
              <a:t>之间且不同的边的权重不同（</a:t>
            </a:r>
            <a:r>
              <a:rPr lang="en-US" altLang="zh-CN" sz="2800" dirty="0"/>
              <a:t>10</a:t>
            </a:r>
            <a:r>
              <a:rPr lang="zh-CN" altLang="en-US" sz="2800" dirty="0"/>
              <a:t>分） （</a:t>
            </a:r>
            <a:r>
              <a:rPr lang="en-US" altLang="zh-CN" sz="2800" dirty="0"/>
              <a:t>Stanford Univ.</a:t>
            </a:r>
            <a:r>
              <a:rPr lang="zh-CN" altLang="en-US" sz="2800" dirty="0"/>
              <a:t>）</a:t>
            </a:r>
          </a:p>
        </p:txBody>
      </p:sp>
      <p:pic>
        <p:nvPicPr>
          <p:cNvPr id="307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2516" y="1431684"/>
            <a:ext cx="4008437" cy="238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646119" y="4044134"/>
            <a:ext cx="4812323" cy="2246769"/>
          </a:xfrm>
          <a:prstGeom prst="rect">
            <a:avLst/>
          </a:prstGeom>
        </p:spPr>
        <p:txBody>
          <a:bodyPr wrap="square">
            <a:spAutoFit/>
          </a:bodyPr>
          <a:lstStyle/>
          <a:p>
            <a:r>
              <a:rPr lang="zh-CN" altLang="en-US" sz="2800" dirty="0"/>
              <a:t>（</a:t>
            </a:r>
            <a:r>
              <a:rPr lang="en-US" altLang="zh-CN" sz="2800" dirty="0"/>
              <a:t>a</a:t>
            </a:r>
            <a:r>
              <a:rPr lang="zh-CN" altLang="en-US" sz="2800" dirty="0"/>
              <a:t>）若采用</a:t>
            </a:r>
            <a:r>
              <a:rPr lang="en-US" altLang="zh-CN" sz="2800" dirty="0" err="1"/>
              <a:t>Kruskal</a:t>
            </a:r>
            <a:r>
              <a:rPr lang="zh-CN" altLang="en-US" sz="2800" dirty="0"/>
              <a:t>算法来寻找上图中的最小生成树（从选择边的角度），请给出选择的边的序列：</a:t>
            </a:r>
          </a:p>
          <a:p>
            <a:r>
              <a:rPr lang="zh-CN" altLang="en-US" sz="2800" dirty="0"/>
              <a:t>答：</a:t>
            </a:r>
            <a:r>
              <a:rPr lang="en-US" altLang="zh-CN" sz="2800" dirty="0"/>
              <a:t>1 2 3 4 6 7 9 15</a:t>
            </a:r>
          </a:p>
        </p:txBody>
      </p:sp>
      <p:sp>
        <p:nvSpPr>
          <p:cNvPr id="9" name="矩形 8"/>
          <p:cNvSpPr/>
          <p:nvPr/>
        </p:nvSpPr>
        <p:spPr>
          <a:xfrm>
            <a:off x="6088069" y="4044134"/>
            <a:ext cx="5691554" cy="2246769"/>
          </a:xfrm>
          <a:prstGeom prst="rect">
            <a:avLst/>
          </a:prstGeom>
        </p:spPr>
        <p:txBody>
          <a:bodyPr wrap="square">
            <a:spAutoFit/>
          </a:bodyPr>
          <a:lstStyle/>
          <a:p>
            <a:r>
              <a:rPr lang="zh-CN" altLang="en-US" sz="2800" dirty="0"/>
              <a:t>（</a:t>
            </a:r>
            <a:r>
              <a:rPr lang="en-US" altLang="zh-CN" sz="2800" dirty="0"/>
              <a:t>b</a:t>
            </a:r>
            <a:r>
              <a:rPr lang="zh-CN" altLang="en-US" sz="2800" dirty="0"/>
              <a:t>）若采用</a:t>
            </a:r>
            <a:r>
              <a:rPr lang="en-US" altLang="zh-CN" sz="2800" dirty="0"/>
              <a:t>Prim</a:t>
            </a:r>
            <a:r>
              <a:rPr lang="zh-CN" altLang="en-US" sz="2800" dirty="0"/>
              <a:t>算法来寻找上图中的最小生成树（从选择节点的角度），假设从节点</a:t>
            </a:r>
            <a:r>
              <a:rPr lang="en-US" altLang="zh-CN" sz="2800" dirty="0"/>
              <a:t>A</a:t>
            </a:r>
            <a:r>
              <a:rPr lang="zh-CN" altLang="en-US" sz="2800" dirty="0"/>
              <a:t>开始，请给出选择边的序列：</a:t>
            </a:r>
          </a:p>
          <a:p>
            <a:r>
              <a:rPr lang="zh-CN" altLang="en-US" sz="2800" dirty="0"/>
              <a:t>答：</a:t>
            </a:r>
            <a:r>
              <a:rPr lang="en-US" altLang="zh-CN" sz="2800" dirty="0"/>
              <a:t>6 1 3 2 4 7 9 15</a:t>
            </a:r>
          </a:p>
        </p:txBody>
      </p:sp>
    </p:spTree>
    <p:extLst>
      <p:ext uri="{BB962C8B-B14F-4D97-AF65-F5344CB8AC3E}">
        <p14:creationId xmlns:p14="http://schemas.microsoft.com/office/powerpoint/2010/main" val="3636079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57EF0DCF-79A4-484A-811A-D34E0D4F27D8}"/>
              </a:ext>
            </a:extLst>
          </p:cNvPr>
          <p:cNvGraphicFramePr>
            <a:graphicFrameLocks noChangeAspect="1"/>
          </p:cNvGraphicFramePr>
          <p:nvPr>
            <p:extLst>
              <p:ext uri="{D42A27DB-BD31-4B8C-83A1-F6EECF244321}">
                <p14:modId xmlns:p14="http://schemas.microsoft.com/office/powerpoint/2010/main" val="996764192"/>
              </p:ext>
            </p:extLst>
          </p:nvPr>
        </p:nvGraphicFramePr>
        <p:xfrm>
          <a:off x="1402922" y="1840806"/>
          <a:ext cx="4042592" cy="3027062"/>
        </p:xfrm>
        <a:graphic>
          <a:graphicData uri="http://schemas.openxmlformats.org/presentationml/2006/ole">
            <mc:AlternateContent xmlns:mc="http://schemas.openxmlformats.org/markup-compatibility/2006">
              <mc:Choice xmlns:v="urn:schemas-microsoft-com:vml" Requires="v">
                <p:oleObj spid="_x0000_s2122" r:id="rId3" imgW="2654300" imgH="1981200" progId="Visio.Drawing.15">
                  <p:embed/>
                </p:oleObj>
              </mc:Choice>
              <mc:Fallback>
                <p:oleObj r:id="rId3" imgW="2654300" imgH="1981200" progId="Visio.Drawing.15">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2922" y="1840806"/>
                        <a:ext cx="4042592" cy="3027062"/>
                      </a:xfrm>
                      <a:prstGeom prst="rect">
                        <a:avLst/>
                      </a:prstGeom>
                      <a:noFill/>
                    </p:spPr>
                  </p:pic>
                </p:oleObj>
              </mc:Fallback>
            </mc:AlternateContent>
          </a:graphicData>
        </a:graphic>
      </p:graphicFrame>
      <p:graphicFrame>
        <p:nvGraphicFramePr>
          <p:cNvPr id="5" name="对象 4">
            <a:extLst>
              <a:ext uri="{FF2B5EF4-FFF2-40B4-BE49-F238E27FC236}">
                <a16:creationId xmlns:a16="http://schemas.microsoft.com/office/drawing/2014/main" id="{1ECEB017-8135-B44E-8AA4-186CAE0188E9}"/>
              </a:ext>
            </a:extLst>
          </p:cNvPr>
          <p:cNvGraphicFramePr>
            <a:graphicFrameLocks noChangeAspect="1"/>
          </p:cNvGraphicFramePr>
          <p:nvPr>
            <p:extLst>
              <p:ext uri="{D42A27DB-BD31-4B8C-83A1-F6EECF244321}">
                <p14:modId xmlns:p14="http://schemas.microsoft.com/office/powerpoint/2010/main" val="3124870931"/>
              </p:ext>
            </p:extLst>
          </p:nvPr>
        </p:nvGraphicFramePr>
        <p:xfrm>
          <a:off x="8458954" y="2176105"/>
          <a:ext cx="1382752" cy="1887050"/>
        </p:xfrm>
        <a:graphic>
          <a:graphicData uri="http://schemas.openxmlformats.org/presentationml/2006/ole">
            <mc:AlternateContent xmlns:mc="http://schemas.openxmlformats.org/markup-compatibility/2006">
              <mc:Choice xmlns:v="urn:schemas-microsoft-com:vml" Requires="v">
                <p:oleObj spid="_x0000_s2123" r:id="rId5" imgW="24866600" imgH="33934400" progId="Equation.DSMT4">
                  <p:embed/>
                </p:oleObj>
              </mc:Choice>
              <mc:Fallback>
                <p:oleObj r:id="rId5" imgW="24866600" imgH="339344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8954" y="2176105"/>
                        <a:ext cx="1382752" cy="1887050"/>
                      </a:xfrm>
                      <a:prstGeom prst="rect">
                        <a:avLst/>
                      </a:prstGeom>
                      <a:noFill/>
                    </p:spPr>
                  </p:pic>
                </p:oleObj>
              </mc:Fallback>
            </mc:AlternateContent>
          </a:graphicData>
        </a:graphic>
      </p:graphicFrame>
      <p:sp>
        <p:nvSpPr>
          <p:cNvPr id="6" name="Rectangle 3">
            <a:extLst>
              <a:ext uri="{FF2B5EF4-FFF2-40B4-BE49-F238E27FC236}">
                <a16:creationId xmlns:a16="http://schemas.microsoft.com/office/drawing/2014/main" id="{27A3F6EE-B040-D244-830E-39AFDDD43D53}"/>
              </a:ext>
            </a:extLst>
          </p:cNvPr>
          <p:cNvSpPr>
            <a:spLocks noChangeArrowheads="1"/>
          </p:cNvSpPr>
          <p:nvPr/>
        </p:nvSpPr>
        <p:spPr bwMode="auto">
          <a:xfrm>
            <a:off x="680224" y="781029"/>
            <a:ext cx="916148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已知一有向无环图如下，请给出其所有的拓扑排序序列。</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C389DDE4-9119-9344-971E-9987E263209E}"/>
              </a:ext>
            </a:extLst>
          </p:cNvPr>
          <p:cNvSpPr>
            <a:spLocks noChangeArrowheads="1"/>
          </p:cNvSpPr>
          <p:nvPr/>
        </p:nvSpPr>
        <p:spPr bwMode="auto">
          <a:xfrm>
            <a:off x="6746487" y="2044256"/>
            <a:ext cx="126188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答案：</a:t>
            </a:r>
            <a:endParaRPr kumimoji="0" lang="zh-CN" altLang="zh-CN"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80630DEC-9918-5547-997C-5D66E4F65A37}"/>
              </a:ext>
            </a:extLst>
          </p:cNvPr>
          <p:cNvSpPr>
            <a:spLocks noChangeArrowheads="1"/>
          </p:cNvSpPr>
          <p:nvPr/>
        </p:nvSpPr>
        <p:spPr bwMode="auto">
          <a:xfrm>
            <a:off x="6746487" y="4344648"/>
            <a:ext cx="36054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共计</a:t>
            </a:r>
            <a:r>
              <a:rPr kumimoji="0" lang="zh-CN" altLang="zh-CN" sz="2800" b="0" i="0" u="none" strike="noStrike" cap="none" normalizeH="0" baseline="0">
                <a:ln>
                  <a:noFill/>
                </a:ln>
                <a:solidFill>
                  <a:srgbClr val="FF0000"/>
                </a:solidFill>
                <a:effectLst/>
                <a:ea typeface="Times New Roman" panose="02020603050405020304" pitchFamily="18" charset="0"/>
              </a:rPr>
              <a:t>6</a:t>
            </a:r>
            <a:r>
              <a:rPr kumimoji="0" lang="zh-CN"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个拓扑排序序列</a:t>
            </a:r>
            <a:endParaRPr kumimoji="0" lang="zh-CN" altLang="zh-CN"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35427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786A3-F497-1144-8DE5-165CF0C90E10}"/>
              </a:ext>
            </a:extLst>
          </p:cNvPr>
          <p:cNvSpPr>
            <a:spLocks noGrp="1"/>
          </p:cNvSpPr>
          <p:nvPr>
            <p:ph type="title"/>
          </p:nvPr>
        </p:nvSpPr>
        <p:spPr/>
        <p:txBody>
          <a:bodyPr/>
          <a:lstStyle/>
          <a:p>
            <a:r>
              <a:rPr kumimoji="1" lang="zh-CN" altLang="en-US" dirty="0"/>
              <a:t>第</a:t>
            </a:r>
            <a:r>
              <a:rPr kumimoji="1" lang="en-US" altLang="zh-CN" dirty="0"/>
              <a:t>9</a:t>
            </a:r>
            <a:r>
              <a:rPr kumimoji="1" lang="zh-CN" altLang="en-US" dirty="0"/>
              <a:t>章 查找</a:t>
            </a:r>
          </a:p>
        </p:txBody>
      </p:sp>
      <p:sp>
        <p:nvSpPr>
          <p:cNvPr id="3" name="内容占位符 2">
            <a:extLst>
              <a:ext uri="{FF2B5EF4-FFF2-40B4-BE49-F238E27FC236}">
                <a16:creationId xmlns:a16="http://schemas.microsoft.com/office/drawing/2014/main" id="{8C295296-D1EE-0C4D-B43E-18747318879C}"/>
              </a:ext>
            </a:extLst>
          </p:cNvPr>
          <p:cNvSpPr>
            <a:spLocks noGrp="1"/>
          </p:cNvSpPr>
          <p:nvPr>
            <p:ph idx="1"/>
          </p:nvPr>
        </p:nvSpPr>
        <p:spPr/>
        <p:txBody>
          <a:bodyPr/>
          <a:lstStyle/>
          <a:p>
            <a:pPr marL="514350" indent="-514350">
              <a:buFont typeface="+mj-lt"/>
              <a:buAutoNum type="arabicPeriod"/>
            </a:pPr>
            <a:r>
              <a:rPr kumimoji="1" lang="zh-CN" altLang="en-US" dirty="0"/>
              <a:t>查找的基本术语</a:t>
            </a:r>
            <a:endParaRPr kumimoji="1" lang="en-US" altLang="zh-CN" dirty="0"/>
          </a:p>
          <a:p>
            <a:pPr marL="514350" indent="-514350">
              <a:buFont typeface="+mj-lt"/>
              <a:buAutoNum type="arabicPeriod"/>
            </a:pPr>
            <a:r>
              <a:rPr kumimoji="1" lang="zh-CN" altLang="en-US" dirty="0"/>
              <a:t>平均查找长度（</a:t>
            </a:r>
            <a:r>
              <a:rPr kumimoji="1" lang="en-US" altLang="zh-CN" dirty="0"/>
              <a:t>ASL</a:t>
            </a:r>
            <a:r>
              <a:rPr kumimoji="1" lang="zh-CN" altLang="en-US" dirty="0"/>
              <a:t>）</a:t>
            </a:r>
            <a:endParaRPr kumimoji="1" lang="en-US" altLang="zh-CN" dirty="0"/>
          </a:p>
          <a:p>
            <a:pPr marL="514350" indent="-514350">
              <a:buFont typeface="+mj-lt"/>
              <a:buAutoNum type="arabicPeriod"/>
            </a:pPr>
            <a:r>
              <a:rPr kumimoji="1" lang="zh-CN" altLang="en-US" dirty="0"/>
              <a:t>折半查找</a:t>
            </a:r>
            <a:endParaRPr kumimoji="1" lang="en-US" altLang="zh-CN" dirty="0"/>
          </a:p>
          <a:p>
            <a:pPr marL="514350" indent="-514350">
              <a:buFont typeface="+mj-lt"/>
              <a:buAutoNum type="arabicPeriod"/>
            </a:pPr>
            <a:r>
              <a:rPr kumimoji="1" lang="zh-CN" altLang="en-US" dirty="0"/>
              <a:t>分块查找</a:t>
            </a:r>
            <a:endParaRPr kumimoji="1" lang="en-US" altLang="zh-CN" dirty="0"/>
          </a:p>
          <a:p>
            <a:pPr marL="514350" indent="-514350">
              <a:buFont typeface="+mj-lt"/>
              <a:buAutoNum type="arabicPeriod"/>
            </a:pPr>
            <a:r>
              <a:rPr kumimoji="1" lang="zh-CN" altLang="en-US" dirty="0"/>
              <a:t>静态</a:t>
            </a:r>
            <a:r>
              <a:rPr kumimoji="1" lang="en-US" altLang="zh-CN" dirty="0"/>
              <a:t>/</a:t>
            </a:r>
            <a:r>
              <a:rPr kumimoji="1" lang="zh-CN" altLang="en-US" dirty="0"/>
              <a:t>次优最优查找树</a:t>
            </a:r>
            <a:endParaRPr kumimoji="1" lang="en-US" altLang="zh-CN" dirty="0"/>
          </a:p>
          <a:p>
            <a:pPr marL="514350" indent="-514350">
              <a:buFont typeface="+mj-lt"/>
              <a:buAutoNum type="arabicPeriod"/>
            </a:pPr>
            <a:r>
              <a:rPr kumimoji="1" lang="zh-CN" altLang="en-US" dirty="0"/>
              <a:t>二叉排序树的插入和删除</a:t>
            </a:r>
            <a:endParaRPr kumimoji="1" lang="en-US" altLang="zh-CN" dirty="0"/>
          </a:p>
          <a:p>
            <a:pPr marL="514350" indent="-514350">
              <a:buFont typeface="+mj-lt"/>
              <a:buAutoNum type="arabicPeriod"/>
            </a:pPr>
            <a:r>
              <a:rPr kumimoji="1" lang="zh-CN" altLang="en-US" dirty="0"/>
              <a:t>哈希查找</a:t>
            </a:r>
            <a:endParaRPr kumimoji="1" lang="en-US" altLang="zh-CN" dirty="0"/>
          </a:p>
          <a:p>
            <a:pPr marL="514350" indent="-514350">
              <a:buFont typeface="+mj-lt"/>
              <a:buAutoNum type="arabicPeriod"/>
            </a:pPr>
            <a:r>
              <a:rPr kumimoji="1" lang="zh-CN" altLang="en-US" dirty="0"/>
              <a:t>冲突处理方法：开放定址、再哈希、链地址法、公共溢出区</a:t>
            </a:r>
            <a:endParaRPr kumimoji="1" lang="en-US" altLang="zh-CN" dirty="0"/>
          </a:p>
        </p:txBody>
      </p:sp>
    </p:spTree>
    <p:extLst>
      <p:ext uri="{BB962C8B-B14F-4D97-AF65-F5344CB8AC3E}">
        <p14:creationId xmlns:p14="http://schemas.microsoft.com/office/powerpoint/2010/main" val="556943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324707" y="742881"/>
            <a:ext cx="9881175" cy="830997"/>
          </a:xfrm>
          <a:prstGeom prst="rect">
            <a:avLst/>
          </a:prstGeom>
        </p:spPr>
        <p:txBody>
          <a:bodyPr wrap="square">
            <a:spAutoFit/>
          </a:bodyPr>
          <a:lstStyle/>
          <a:p>
            <a:r>
              <a:rPr lang="zh-CN" altLang="en-US" sz="2400" dirty="0"/>
              <a:t>下表是列出了一个程序的内存使用情况随着输入数据的大小</a:t>
            </a:r>
            <a:r>
              <a:rPr lang="en-US" altLang="zh-CN" sz="2400" dirty="0"/>
              <a:t>(N)</a:t>
            </a:r>
            <a:r>
              <a:rPr lang="zh-CN" altLang="en-US" sz="2400" dirty="0"/>
              <a:t>的变化，请给出该程序的空间复杂度和时间复杂度。（</a:t>
            </a:r>
            <a:r>
              <a:rPr lang="en-US" altLang="zh-CN" sz="2400" dirty="0"/>
              <a:t>7</a:t>
            </a:r>
            <a:r>
              <a:rPr lang="zh-CN" altLang="en-US" sz="2400" dirty="0"/>
              <a:t>分）（</a:t>
            </a:r>
            <a:r>
              <a:rPr lang="en-US" altLang="zh-CN" sz="2400" dirty="0"/>
              <a:t>Stanford Univ.</a:t>
            </a:r>
            <a:r>
              <a:rPr lang="zh-CN" altLang="en-US" sz="2400" dirty="0"/>
              <a:t>）</a:t>
            </a:r>
          </a:p>
        </p:txBody>
      </p:sp>
      <p:graphicFrame>
        <p:nvGraphicFramePr>
          <p:cNvPr id="11" name="表格 10"/>
          <p:cNvGraphicFramePr>
            <a:graphicFrameLocks noGrp="1"/>
          </p:cNvGraphicFramePr>
          <p:nvPr>
            <p:extLst>
              <p:ext uri="{D42A27DB-BD31-4B8C-83A1-F6EECF244321}">
                <p14:modId xmlns:p14="http://schemas.microsoft.com/office/powerpoint/2010/main" val="3419598041"/>
              </p:ext>
            </p:extLst>
          </p:nvPr>
        </p:nvGraphicFramePr>
        <p:xfrm>
          <a:off x="1609778" y="2087558"/>
          <a:ext cx="3616301" cy="1124412"/>
        </p:xfrm>
        <a:graphic>
          <a:graphicData uri="http://schemas.openxmlformats.org/drawingml/2006/table">
            <a:tbl>
              <a:tblPr firstRow="1" firstCol="1" bandRow="1"/>
              <a:tblGrid>
                <a:gridCol w="1667400">
                  <a:extLst>
                    <a:ext uri="{9D8B030D-6E8A-4147-A177-3AD203B41FA5}">
                      <a16:colId xmlns:a16="http://schemas.microsoft.com/office/drawing/2014/main" val="211020609"/>
                    </a:ext>
                  </a:extLst>
                </a:gridCol>
                <a:gridCol w="1948901">
                  <a:extLst>
                    <a:ext uri="{9D8B030D-6E8A-4147-A177-3AD203B41FA5}">
                      <a16:colId xmlns:a16="http://schemas.microsoft.com/office/drawing/2014/main" val="603763859"/>
                    </a:ext>
                  </a:extLst>
                </a:gridCol>
              </a:tblGrid>
              <a:tr h="187402">
                <a:tc>
                  <a:txBody>
                    <a:bodyPr/>
                    <a:lstStyle/>
                    <a:p>
                      <a:pPr algn="ctr">
                        <a:spcAft>
                          <a:spcPts val="0"/>
                        </a:spcAft>
                      </a:pPr>
                      <a:r>
                        <a:rPr lang="en-US" sz="1050" b="1" kern="100">
                          <a:effectLst/>
                          <a:latin typeface="Times New Roman" panose="02020603050405020304" pitchFamily="18" charset="0"/>
                          <a:ea typeface="宋体" panose="02010600030101010101" pitchFamily="2" charset="-122"/>
                        </a:rPr>
                        <a:t>N</a:t>
                      </a:r>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a:effectLst/>
                          <a:latin typeface="Times New Roman" panose="02020603050405020304" pitchFamily="18" charset="0"/>
                          <a:ea typeface="宋体" panose="02010600030101010101" pitchFamily="2" charset="-122"/>
                        </a:rPr>
                        <a:t>Memory</a:t>
                      </a:r>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820008"/>
                  </a:ext>
                </a:extLst>
              </a:tr>
              <a:tr h="187402">
                <a:tc>
                  <a:txBody>
                    <a:bodyPr/>
                    <a:lstStyle/>
                    <a:p>
                      <a:pPr algn="ctr">
                        <a:spcAft>
                          <a:spcPts val="0"/>
                        </a:spcAft>
                      </a:pPr>
                      <a:r>
                        <a:rPr lang="en-US" sz="1050" kern="100">
                          <a:effectLst/>
                          <a:latin typeface="Times New Roman" panose="02020603050405020304" pitchFamily="18" charset="0"/>
                          <a:ea typeface="宋体" panose="02010600030101010101" pitchFamily="2" charset="-122"/>
                        </a:rPr>
                        <a:t>1</a:t>
                      </a:r>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effectLst/>
                          <a:latin typeface="Times New Roman" panose="02020603050405020304" pitchFamily="18" charset="0"/>
                          <a:ea typeface="宋体" panose="02010600030101010101" pitchFamily="2" charset="-122"/>
                        </a:rPr>
                        <a:t>3 bytes</a:t>
                      </a:r>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3672782"/>
                  </a:ext>
                </a:extLst>
              </a:tr>
              <a:tr h="187402">
                <a:tc>
                  <a:txBody>
                    <a:bodyPr/>
                    <a:lstStyle/>
                    <a:p>
                      <a:pPr algn="ctr">
                        <a:spcAft>
                          <a:spcPts val="0"/>
                        </a:spcAft>
                      </a:pPr>
                      <a:r>
                        <a:rPr lang="en-US" sz="1050" kern="100">
                          <a:effectLst/>
                          <a:latin typeface="Times New Roman" panose="02020603050405020304" pitchFamily="18" charset="0"/>
                          <a:ea typeface="宋体" panose="02010600030101010101" pitchFamily="2" charset="-122"/>
                        </a:rPr>
                        <a:t>10</a:t>
                      </a:r>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effectLst/>
                          <a:latin typeface="Times New Roman" panose="02020603050405020304" pitchFamily="18" charset="0"/>
                          <a:ea typeface="宋体" panose="02010600030101010101" pitchFamily="2" charset="-122"/>
                        </a:rPr>
                        <a:t>300 bytes</a:t>
                      </a:r>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5856724"/>
                  </a:ext>
                </a:extLst>
              </a:tr>
              <a:tr h="187402">
                <a:tc>
                  <a:txBody>
                    <a:bodyPr/>
                    <a:lstStyle/>
                    <a:p>
                      <a:pPr algn="ctr">
                        <a:spcAft>
                          <a:spcPts val="0"/>
                        </a:spcAft>
                      </a:pPr>
                      <a:r>
                        <a:rPr lang="en-US" sz="1050" kern="100">
                          <a:effectLst/>
                          <a:latin typeface="Times New Roman" panose="02020603050405020304" pitchFamily="18" charset="0"/>
                          <a:ea typeface="宋体" panose="02010600030101010101" pitchFamily="2" charset="-122"/>
                        </a:rPr>
                        <a:t>100</a:t>
                      </a:r>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effectLst/>
                          <a:latin typeface="Times New Roman" panose="02020603050405020304" pitchFamily="18" charset="0"/>
                          <a:ea typeface="宋体" panose="02010600030101010101" pitchFamily="2" charset="-122"/>
                        </a:rPr>
                        <a:t>30,000 bytes</a:t>
                      </a:r>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7318002"/>
                  </a:ext>
                </a:extLst>
              </a:tr>
              <a:tr h="187402">
                <a:tc>
                  <a:txBody>
                    <a:bodyPr/>
                    <a:lstStyle/>
                    <a:p>
                      <a:pPr algn="ctr">
                        <a:spcAft>
                          <a:spcPts val="0"/>
                        </a:spcAft>
                      </a:pPr>
                      <a:r>
                        <a:rPr lang="en-US" sz="1050" kern="100">
                          <a:effectLst/>
                          <a:latin typeface="Times New Roman" panose="02020603050405020304" pitchFamily="18" charset="0"/>
                          <a:ea typeface="宋体" panose="02010600030101010101" pitchFamily="2" charset="-122"/>
                        </a:rPr>
                        <a:t>200</a:t>
                      </a:r>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effectLst/>
                          <a:latin typeface="Times New Roman" panose="02020603050405020304" pitchFamily="18" charset="0"/>
                          <a:ea typeface="宋体" panose="02010600030101010101" pitchFamily="2" charset="-122"/>
                        </a:rPr>
                        <a:t>120,000 bytes</a:t>
                      </a:r>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5837709"/>
                  </a:ext>
                </a:extLst>
              </a:tr>
              <a:tr h="187402">
                <a:tc>
                  <a:txBody>
                    <a:bodyPr/>
                    <a:lstStyle/>
                    <a:p>
                      <a:pPr algn="ctr">
                        <a:spcAft>
                          <a:spcPts val="0"/>
                        </a:spcAft>
                      </a:pPr>
                      <a:r>
                        <a:rPr lang="en-US" sz="1050" kern="100">
                          <a:effectLst/>
                          <a:latin typeface="Times New Roman" panose="02020603050405020304" pitchFamily="18" charset="0"/>
                          <a:ea typeface="宋体" panose="02010600030101010101" pitchFamily="2" charset="-122"/>
                        </a:rPr>
                        <a:t>1,000</a:t>
                      </a:r>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effectLst/>
                          <a:latin typeface="Times New Roman" panose="02020603050405020304" pitchFamily="18" charset="0"/>
                          <a:ea typeface="宋体" panose="02010600030101010101" pitchFamily="2" charset="-122"/>
                        </a:rPr>
                        <a:t>3,000,000 bytes</a:t>
                      </a:r>
                      <a:endParaRPr lang="zh-CN" sz="105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1514512"/>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1312561126"/>
              </p:ext>
            </p:extLst>
          </p:nvPr>
        </p:nvGraphicFramePr>
        <p:xfrm>
          <a:off x="5472655" y="2087558"/>
          <a:ext cx="3657210" cy="1124412"/>
        </p:xfrm>
        <a:graphic>
          <a:graphicData uri="http://schemas.openxmlformats.org/drawingml/2006/table">
            <a:tbl>
              <a:tblPr firstRow="1" firstCol="1" bandRow="1"/>
              <a:tblGrid>
                <a:gridCol w="1686262">
                  <a:extLst>
                    <a:ext uri="{9D8B030D-6E8A-4147-A177-3AD203B41FA5}">
                      <a16:colId xmlns:a16="http://schemas.microsoft.com/office/drawing/2014/main" val="1109839638"/>
                    </a:ext>
                  </a:extLst>
                </a:gridCol>
                <a:gridCol w="1970948">
                  <a:extLst>
                    <a:ext uri="{9D8B030D-6E8A-4147-A177-3AD203B41FA5}">
                      <a16:colId xmlns:a16="http://schemas.microsoft.com/office/drawing/2014/main" val="1785078379"/>
                    </a:ext>
                  </a:extLst>
                </a:gridCol>
              </a:tblGrid>
              <a:tr h="187402">
                <a:tc>
                  <a:txBody>
                    <a:bodyPr/>
                    <a:lstStyle/>
                    <a:p>
                      <a:pPr algn="ctr">
                        <a:spcAft>
                          <a:spcPts val="0"/>
                        </a:spcAft>
                      </a:pPr>
                      <a:r>
                        <a:rPr lang="en-US" sz="1050" b="1" kern="100">
                          <a:effectLst/>
                          <a:latin typeface="Times New Roman" panose="02020603050405020304" pitchFamily="18" charset="0"/>
                          <a:ea typeface="宋体" panose="02010600030101010101" pitchFamily="2" charset="-122"/>
                        </a:rPr>
                        <a:t>N</a:t>
                      </a:r>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b="1" kern="100">
                          <a:effectLst/>
                          <a:latin typeface="Times New Roman" panose="02020603050405020304" pitchFamily="18" charset="0"/>
                          <a:ea typeface="宋体" panose="02010600030101010101" pitchFamily="2" charset="-122"/>
                        </a:rPr>
                        <a:t>Time</a:t>
                      </a:r>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8372032"/>
                  </a:ext>
                </a:extLst>
              </a:tr>
              <a:tr h="187402">
                <a:tc>
                  <a:txBody>
                    <a:bodyPr/>
                    <a:lstStyle/>
                    <a:p>
                      <a:pPr algn="ctr">
                        <a:spcAft>
                          <a:spcPts val="0"/>
                        </a:spcAft>
                      </a:pPr>
                      <a:r>
                        <a:rPr lang="en-US" sz="1050" kern="100">
                          <a:effectLst/>
                          <a:latin typeface="Times New Roman" panose="02020603050405020304" pitchFamily="18" charset="0"/>
                          <a:ea typeface="宋体" panose="02010600030101010101" pitchFamily="2" charset="-122"/>
                        </a:rPr>
                        <a:t>125</a:t>
                      </a:r>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effectLst/>
                          <a:latin typeface="Times New Roman" panose="02020603050405020304" pitchFamily="18" charset="0"/>
                          <a:ea typeface="宋体" panose="02010600030101010101" pitchFamily="2" charset="-122"/>
                        </a:rPr>
                        <a:t>0.03 sec</a:t>
                      </a:r>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537708"/>
                  </a:ext>
                </a:extLst>
              </a:tr>
              <a:tr h="187402">
                <a:tc>
                  <a:txBody>
                    <a:bodyPr/>
                    <a:lstStyle/>
                    <a:p>
                      <a:pPr algn="ctr">
                        <a:spcAft>
                          <a:spcPts val="0"/>
                        </a:spcAft>
                      </a:pPr>
                      <a:r>
                        <a:rPr lang="en-US" sz="1050" kern="100">
                          <a:effectLst/>
                          <a:latin typeface="Times New Roman" panose="02020603050405020304" pitchFamily="18" charset="0"/>
                          <a:ea typeface="宋体" panose="02010600030101010101" pitchFamily="2" charset="-122"/>
                        </a:rPr>
                        <a:t>1,000</a:t>
                      </a:r>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effectLst/>
                          <a:latin typeface="Times New Roman" panose="02020603050405020304" pitchFamily="18" charset="0"/>
                          <a:ea typeface="宋体" panose="02010600030101010101" pitchFamily="2" charset="-122"/>
                        </a:rPr>
                        <a:t>1.00 sec</a:t>
                      </a:r>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0773273"/>
                  </a:ext>
                </a:extLst>
              </a:tr>
              <a:tr h="187402">
                <a:tc>
                  <a:txBody>
                    <a:bodyPr/>
                    <a:lstStyle/>
                    <a:p>
                      <a:pPr algn="ctr">
                        <a:spcAft>
                          <a:spcPts val="0"/>
                        </a:spcAft>
                      </a:pPr>
                      <a:r>
                        <a:rPr lang="en-US" sz="1050" kern="100">
                          <a:effectLst/>
                          <a:latin typeface="Times New Roman" panose="02020603050405020304" pitchFamily="18" charset="0"/>
                          <a:ea typeface="宋体" panose="02010600030101010101" pitchFamily="2" charset="-122"/>
                        </a:rPr>
                        <a:t>8,000</a:t>
                      </a:r>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effectLst/>
                          <a:latin typeface="Times New Roman" panose="02020603050405020304" pitchFamily="18" charset="0"/>
                          <a:ea typeface="宋体" panose="02010600030101010101" pitchFamily="2" charset="-122"/>
                        </a:rPr>
                        <a:t>32.00 sec</a:t>
                      </a:r>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2368887"/>
                  </a:ext>
                </a:extLst>
              </a:tr>
              <a:tr h="187402">
                <a:tc>
                  <a:txBody>
                    <a:bodyPr/>
                    <a:lstStyle/>
                    <a:p>
                      <a:pPr algn="ctr">
                        <a:spcAft>
                          <a:spcPts val="0"/>
                        </a:spcAft>
                      </a:pPr>
                      <a:r>
                        <a:rPr lang="en-US" sz="1050" kern="100">
                          <a:effectLst/>
                          <a:latin typeface="Times New Roman" panose="02020603050405020304" pitchFamily="18" charset="0"/>
                          <a:ea typeface="宋体" panose="02010600030101010101" pitchFamily="2" charset="-122"/>
                        </a:rPr>
                        <a:t>64,000</a:t>
                      </a:r>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effectLst/>
                          <a:latin typeface="Times New Roman" panose="02020603050405020304" pitchFamily="18" charset="0"/>
                          <a:ea typeface="宋体" panose="02010600030101010101" pitchFamily="2" charset="-122"/>
                        </a:rPr>
                        <a:t>1,024.00 sec</a:t>
                      </a:r>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1309655"/>
                  </a:ext>
                </a:extLst>
              </a:tr>
              <a:tr h="187402">
                <a:tc>
                  <a:txBody>
                    <a:bodyPr/>
                    <a:lstStyle/>
                    <a:p>
                      <a:pPr algn="ctr">
                        <a:spcAft>
                          <a:spcPts val="0"/>
                        </a:spcAft>
                      </a:pPr>
                      <a:r>
                        <a:rPr lang="en-US" sz="1050" kern="100">
                          <a:effectLst/>
                          <a:latin typeface="Times New Roman" panose="02020603050405020304" pitchFamily="18" charset="0"/>
                          <a:ea typeface="宋体" panose="02010600030101010101" pitchFamily="2" charset="-122"/>
                        </a:rPr>
                        <a:t>512,000</a:t>
                      </a:r>
                      <a:endParaRPr lang="zh-CN" sz="105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dirty="0">
                          <a:effectLst/>
                          <a:latin typeface="Times New Roman" panose="02020603050405020304" pitchFamily="18" charset="0"/>
                          <a:ea typeface="宋体" panose="02010600030101010101" pitchFamily="2" charset="-122"/>
                        </a:rPr>
                        <a:t>32,768.00 sec</a:t>
                      </a:r>
                      <a:endParaRPr lang="zh-CN" sz="105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3901866"/>
                  </a:ext>
                </a:extLst>
              </a:tr>
            </a:tbl>
          </a:graphicData>
        </a:graphic>
      </p:graphicFrame>
      <p:sp>
        <p:nvSpPr>
          <p:cNvPr id="15" name="矩形 14"/>
          <p:cNvSpPr/>
          <p:nvPr/>
        </p:nvSpPr>
        <p:spPr>
          <a:xfrm>
            <a:off x="1430484" y="3725650"/>
            <a:ext cx="8516816" cy="1569660"/>
          </a:xfrm>
          <a:prstGeom prst="rect">
            <a:avLst/>
          </a:prstGeom>
        </p:spPr>
        <p:txBody>
          <a:bodyPr wrap="square">
            <a:spAutoFit/>
          </a:bodyPr>
          <a:lstStyle/>
          <a:p>
            <a:r>
              <a:rPr lang="en-US" altLang="zh-CN" sz="2400" dirty="0"/>
              <a:t>(1)</a:t>
            </a:r>
            <a:r>
              <a:rPr lang="zh-CN" altLang="en-US" sz="2400" dirty="0"/>
              <a:t>空间复杂度为</a:t>
            </a:r>
            <a:r>
              <a:rPr lang="en-US" altLang="zh-CN" sz="2400" dirty="0"/>
              <a:t>T(N)=3*N^2 </a:t>
            </a:r>
            <a:r>
              <a:rPr lang="zh-CN" altLang="en-US" sz="2400" dirty="0"/>
              <a:t>。</a:t>
            </a:r>
            <a:r>
              <a:rPr lang="en-US" altLang="zh-CN" sz="2400" dirty="0"/>
              <a:t>(2)</a:t>
            </a:r>
            <a:r>
              <a:rPr lang="zh-CN" altLang="en-US" sz="2400" dirty="0"/>
              <a:t>时间复杂度为</a:t>
            </a:r>
            <a:r>
              <a:rPr lang="en-US" altLang="zh-CN" sz="2400" dirty="0"/>
              <a:t>T(N)=(1/100000)N^(5/3)</a:t>
            </a:r>
            <a:r>
              <a:rPr lang="zh-CN" altLang="en-US" sz="2400" dirty="0"/>
              <a:t>。解释：同样，当</a:t>
            </a:r>
            <a:r>
              <a:rPr lang="en-US" altLang="zh-CN" sz="2400" dirty="0"/>
              <a:t>N</a:t>
            </a:r>
            <a:r>
              <a:rPr lang="zh-CN" altLang="en-US" sz="2400" dirty="0"/>
              <a:t>增长</a:t>
            </a:r>
            <a:r>
              <a:rPr lang="en-US" altLang="zh-CN" sz="2400" dirty="0"/>
              <a:t>8</a:t>
            </a:r>
            <a:r>
              <a:rPr lang="zh-CN" altLang="en-US" sz="2400" dirty="0"/>
              <a:t>倍，对应的时间增长</a:t>
            </a:r>
            <a:r>
              <a:rPr lang="en-US" altLang="zh-CN" sz="2400" dirty="0"/>
              <a:t>32</a:t>
            </a:r>
            <a:r>
              <a:rPr lang="zh-CN" altLang="en-US" sz="2400" dirty="0"/>
              <a:t>倍，故</a:t>
            </a:r>
            <a:r>
              <a:rPr lang="en-US" altLang="zh-CN" sz="2400" dirty="0"/>
              <a:t>T(N)=a*N^(5/3)</a:t>
            </a:r>
            <a:r>
              <a:rPr lang="zh-CN" altLang="en-US" sz="2400" dirty="0"/>
              <a:t>。另外，</a:t>
            </a:r>
            <a:r>
              <a:rPr lang="en-US" altLang="zh-CN" sz="2400" dirty="0"/>
              <a:t>T(1000)=1</a:t>
            </a:r>
            <a:r>
              <a:rPr lang="zh-CN" altLang="en-US" sz="2400" dirty="0"/>
              <a:t>，故，</a:t>
            </a:r>
            <a:r>
              <a:rPr lang="en-US" altLang="zh-CN" sz="2400" dirty="0"/>
              <a:t>a=1/100000</a:t>
            </a:r>
            <a:r>
              <a:rPr lang="zh-CN" altLang="en-US" sz="2400" dirty="0"/>
              <a:t>。</a:t>
            </a:r>
          </a:p>
        </p:txBody>
      </p:sp>
    </p:spTree>
    <p:extLst>
      <p:ext uri="{BB962C8B-B14F-4D97-AF65-F5344CB8AC3E}">
        <p14:creationId xmlns:p14="http://schemas.microsoft.com/office/powerpoint/2010/main" val="387517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1718" y="259541"/>
            <a:ext cx="12048564" cy="954107"/>
          </a:xfrm>
          <a:prstGeom prst="rect">
            <a:avLst/>
          </a:prstGeom>
        </p:spPr>
        <p:txBody>
          <a:bodyPr wrap="square">
            <a:spAutoFit/>
          </a:bodyPr>
          <a:lstStyle/>
          <a:p>
            <a:r>
              <a:rPr lang="zh-CN" altLang="en-US" sz="2800" dirty="0"/>
              <a:t>试编写伪</a:t>
            </a:r>
            <a:r>
              <a:rPr lang="en-US" altLang="zh-CN" sz="2800" dirty="0"/>
              <a:t>C</a:t>
            </a:r>
            <a:r>
              <a:rPr lang="zh-CN" altLang="en-US" sz="2800" dirty="0"/>
              <a:t>语言高效算法，求二叉排序树中数值最大的结点，并分析时间复杂度（树以二叉链表为存储结构）。</a:t>
            </a:r>
          </a:p>
        </p:txBody>
      </p:sp>
      <p:sp>
        <p:nvSpPr>
          <p:cNvPr id="6" name="矩形 5"/>
          <p:cNvSpPr/>
          <p:nvPr/>
        </p:nvSpPr>
        <p:spPr>
          <a:xfrm>
            <a:off x="824753" y="1595021"/>
            <a:ext cx="10650071" cy="4401205"/>
          </a:xfrm>
          <a:prstGeom prst="rect">
            <a:avLst/>
          </a:prstGeom>
        </p:spPr>
        <p:txBody>
          <a:bodyPr wrap="square">
            <a:spAutoFit/>
          </a:bodyPr>
          <a:lstStyle/>
          <a:p>
            <a:pPr algn="just">
              <a:spcAft>
                <a:spcPts val="0"/>
              </a:spcAft>
            </a:pPr>
            <a:r>
              <a:rPr lang="zh-CN" altLang="zh-CN" sz="2800" b="1" kern="100" dirty="0">
                <a:latin typeface="Times New Roman" panose="02020603050405020304" pitchFamily="18" charset="0"/>
                <a:ea typeface="宋体" panose="02010600030101010101" pitchFamily="2" charset="-122"/>
              </a:rPr>
              <a:t>解答思路：直接用活动指针移动到最右边的点。</a:t>
            </a:r>
            <a:endParaRPr lang="zh-CN" altLang="zh-CN" sz="2800" kern="100" dirty="0">
              <a:effectLst/>
              <a:latin typeface="Times New Roman" panose="02020603050405020304" pitchFamily="18" charset="0"/>
              <a:ea typeface="宋体" panose="02010600030101010101" pitchFamily="2" charset="-122"/>
            </a:endParaRPr>
          </a:p>
          <a:p>
            <a:pPr indent="266700" algn="just">
              <a:spcAft>
                <a:spcPts val="0"/>
              </a:spcAft>
            </a:pPr>
            <a:r>
              <a:rPr lang="en-US" altLang="zh-CN" sz="2800" b="1" kern="100" dirty="0">
                <a:latin typeface="Times New Roman" panose="02020603050405020304" pitchFamily="18" charset="0"/>
                <a:ea typeface="宋体" panose="02010600030101010101" pitchFamily="2" charset="-122"/>
                <a:cs typeface="Times New Roman" panose="02020603050405020304" pitchFamily="18" charset="0"/>
              </a:rPr>
              <a:t>datatype  </a:t>
            </a:r>
            <a:r>
              <a:rPr lang="en-US" altLang="zh-CN" sz="2800" b="1" kern="100" dirty="0" err="1">
                <a:latin typeface="Times New Roman" panose="02020603050405020304" pitchFamily="18" charset="0"/>
                <a:ea typeface="宋体" panose="02010600030101010101" pitchFamily="2" charset="-122"/>
                <a:cs typeface="Times New Roman" panose="02020603050405020304" pitchFamily="18" charset="0"/>
              </a:rPr>
              <a:t>maxval</a:t>
            </a:r>
            <a:r>
              <a:rPr lang="en-US" altLang="zh-CN" sz="2800" b="1" kern="100"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sz="2800" b="1" kern="100" dirty="0" err="1">
                <a:latin typeface="Times New Roman" panose="02020603050405020304" pitchFamily="18" charset="0"/>
                <a:ea typeface="宋体" panose="02010600030101010101" pitchFamily="2" charset="-122"/>
                <a:cs typeface="Times New Roman" panose="02020603050405020304" pitchFamily="18" charset="0"/>
              </a:rPr>
              <a:t>bitree</a:t>
            </a:r>
            <a:r>
              <a:rPr lang="en-US" altLang="zh-CN" sz="2800" b="1" kern="100" dirty="0">
                <a:latin typeface="Times New Roman" panose="02020603050405020304" pitchFamily="18" charset="0"/>
                <a:ea typeface="宋体" panose="02010600030101010101" pitchFamily="2" charset="-122"/>
                <a:cs typeface="Times New Roman" panose="02020603050405020304" pitchFamily="18" charset="0"/>
              </a:rPr>
              <a:t>  t )</a:t>
            </a:r>
            <a:endParaRPr lang="zh-CN" altLang="zh-CN" sz="2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28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2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2800" b="1"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kern="100" dirty="0" err="1">
                <a:latin typeface="Times New Roman" panose="02020603050405020304" pitchFamily="18" charset="0"/>
                <a:ea typeface="宋体" panose="02010600030101010101" pitchFamily="2" charset="-122"/>
                <a:cs typeface="Times New Roman" panose="02020603050405020304" pitchFamily="18" charset="0"/>
              </a:rPr>
              <a:t>binode</a:t>
            </a:r>
            <a:r>
              <a:rPr lang="en-US" altLang="zh-CN" sz="2800" b="1" kern="100" dirty="0">
                <a:latin typeface="Times New Roman" panose="02020603050405020304" pitchFamily="18" charset="0"/>
                <a:ea typeface="宋体" panose="02010600030101010101" pitchFamily="2" charset="-122"/>
                <a:cs typeface="Times New Roman" panose="02020603050405020304" pitchFamily="18" charset="0"/>
              </a:rPr>
              <a:t> *p=t; </a:t>
            </a:r>
            <a:endParaRPr lang="zh-CN" altLang="zh-CN" sz="2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2800" b="1" kern="100" dirty="0">
                <a:latin typeface="Times New Roman" panose="02020603050405020304" pitchFamily="18" charset="0"/>
                <a:ea typeface="宋体" panose="02010600030101010101" pitchFamily="2" charset="-122"/>
                <a:cs typeface="Times New Roman" panose="02020603050405020304" pitchFamily="18" charset="0"/>
              </a:rPr>
              <a:t>   while(p-&gt;</a:t>
            </a:r>
            <a:r>
              <a:rPr lang="en-US" altLang="zh-CN" sz="2800" b="1" kern="100" dirty="0" err="1">
                <a:latin typeface="Times New Roman" panose="02020603050405020304" pitchFamily="18" charset="0"/>
                <a:ea typeface="宋体" panose="02010600030101010101" pitchFamily="2" charset="-122"/>
                <a:cs typeface="Times New Roman" panose="02020603050405020304" pitchFamily="18" charset="0"/>
              </a:rPr>
              <a:t>rchild</a:t>
            </a:r>
            <a:r>
              <a:rPr lang="en-US" altLang="zh-CN" sz="28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2800" kern="100" dirty="0">
              <a:effectLst/>
              <a:latin typeface="Calibri" panose="020F0502020204030204" pitchFamily="34" charset="0"/>
              <a:ea typeface="宋体" panose="02010600030101010101" pitchFamily="2" charset="-122"/>
              <a:cs typeface="Times New Roman" panose="02020603050405020304" pitchFamily="18" charset="0"/>
            </a:endParaRPr>
          </a:p>
          <a:p>
            <a:pPr marL="266700" indent="266700" algn="just">
              <a:spcAft>
                <a:spcPts val="0"/>
              </a:spcAft>
            </a:pPr>
            <a:r>
              <a:rPr lang="en-US" altLang="zh-CN" sz="2800" b="1" kern="100" dirty="0">
                <a:latin typeface="Times New Roman" panose="02020603050405020304" pitchFamily="18" charset="0"/>
                <a:ea typeface="宋体" panose="02010600030101010101" pitchFamily="2" charset="-122"/>
                <a:cs typeface="Times New Roman" panose="02020603050405020304" pitchFamily="18" charset="0"/>
              </a:rPr>
              <a:t>  p=p-&gt;</a:t>
            </a:r>
            <a:r>
              <a:rPr lang="en-US" altLang="zh-CN" sz="2800" b="1" kern="100" dirty="0" err="1">
                <a:latin typeface="Times New Roman" panose="02020603050405020304" pitchFamily="18" charset="0"/>
                <a:ea typeface="宋体" panose="02010600030101010101" pitchFamily="2" charset="-122"/>
                <a:cs typeface="Times New Roman" panose="02020603050405020304" pitchFamily="18" charset="0"/>
              </a:rPr>
              <a:t>rchild</a:t>
            </a:r>
            <a:r>
              <a:rPr lang="en-US" altLang="zh-CN" sz="28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2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2800" b="1" kern="100" dirty="0">
                <a:latin typeface="Times New Roman" panose="02020603050405020304" pitchFamily="18" charset="0"/>
                <a:ea typeface="宋体" panose="02010600030101010101" pitchFamily="2" charset="-122"/>
                <a:cs typeface="Times New Roman" panose="02020603050405020304" pitchFamily="18" charset="0"/>
              </a:rPr>
              <a:t>   return(p-&gt;data);</a:t>
            </a:r>
            <a:endParaRPr lang="zh-CN" altLang="zh-CN" sz="2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28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2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时间复杂度为</a:t>
            </a:r>
            <a:r>
              <a:rPr lang="en-US" altLang="zh-CN" sz="2800" b="1" kern="100" dirty="0">
                <a:latin typeface="Times New Roman" panose="02020603050405020304" pitchFamily="18" charset="0"/>
                <a:ea typeface="宋体" panose="02010600030101010101" pitchFamily="2" charset="-122"/>
                <a:cs typeface="Times New Roman" panose="02020603050405020304" pitchFamily="18" charset="0"/>
              </a:rPr>
              <a:t>O</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kern="100" dirty="0" err="1">
                <a:latin typeface="Times New Roman" panose="02020603050405020304" pitchFamily="18" charset="0"/>
                <a:ea typeface="宋体" panose="02010600030101010101" pitchFamily="2" charset="-122"/>
                <a:cs typeface="Times New Roman" panose="02020603050405020304" pitchFamily="18" charset="0"/>
              </a:rPr>
              <a:t>logn</a:t>
            </a:r>
            <a:r>
              <a:rPr lang="zh-CN" altLang="zh-CN" sz="28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2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另外，也可用递归方法（复杂度较高，减</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1~2</a:t>
            </a: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分）</a:t>
            </a:r>
            <a:endParaRPr lang="zh-CN" altLang="zh-CN" sz="2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2268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6006" y="503311"/>
            <a:ext cx="11286394" cy="954107"/>
          </a:xfrm>
          <a:prstGeom prst="rect">
            <a:avLst/>
          </a:prstGeom>
        </p:spPr>
        <p:txBody>
          <a:bodyPr wrap="square">
            <a:spAutoFit/>
          </a:bodyPr>
          <a:lstStyle/>
          <a:p>
            <a:r>
              <a:rPr lang="zh-CN" altLang="en-US" sz="2800" dirty="0"/>
              <a:t>哈夫曼树和静态最优查找树都是一种带权路径长度之和最小的树，请问它们之间的最主要的区别是什么？</a:t>
            </a:r>
          </a:p>
        </p:txBody>
      </p:sp>
      <p:sp>
        <p:nvSpPr>
          <p:cNvPr id="7" name="矩形 6"/>
          <p:cNvSpPr/>
          <p:nvPr/>
        </p:nvSpPr>
        <p:spPr>
          <a:xfrm>
            <a:off x="1650023" y="2480427"/>
            <a:ext cx="8891954" cy="1384995"/>
          </a:xfrm>
          <a:prstGeom prst="rect">
            <a:avLst/>
          </a:prstGeom>
        </p:spPr>
        <p:txBody>
          <a:bodyPr wrap="square">
            <a:spAutoFit/>
          </a:bodyPr>
          <a:lstStyle/>
          <a:p>
            <a:r>
              <a:rPr lang="zh-CN" altLang="en-US" sz="2800" dirty="0"/>
              <a:t>哈夫曼树是求二叉树中所有叶子节点的带权路径长度之和，静态最优查找树是求二叉树中所有节点的带权路径长度之和</a:t>
            </a:r>
          </a:p>
        </p:txBody>
      </p:sp>
    </p:spTree>
    <p:extLst>
      <p:ext uri="{BB962C8B-B14F-4D97-AF65-F5344CB8AC3E}">
        <p14:creationId xmlns:p14="http://schemas.microsoft.com/office/powerpoint/2010/main" val="392650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11C5EC1-6510-1542-9695-F020F69920BD}"/>
              </a:ext>
            </a:extLst>
          </p:cNvPr>
          <p:cNvSpPr/>
          <p:nvPr/>
        </p:nvSpPr>
        <p:spPr>
          <a:xfrm>
            <a:off x="391886" y="390436"/>
            <a:ext cx="11408228" cy="1815882"/>
          </a:xfrm>
          <a:prstGeom prst="rect">
            <a:avLst/>
          </a:prstGeom>
        </p:spPr>
        <p:txBody>
          <a:bodyPr wrap="square">
            <a:spAutoFit/>
          </a:bodyPr>
          <a:lstStyle/>
          <a:p>
            <a:r>
              <a:rPr lang="zh-CN" altLang="en-US" sz="2800" dirty="0"/>
              <a:t>已知一组关键字为（</a:t>
            </a:r>
            <a:r>
              <a:rPr lang="en-US" altLang="zh-CN" sz="2800" dirty="0"/>
              <a:t>13</a:t>
            </a:r>
            <a:r>
              <a:rPr lang="zh-CN" altLang="en-US" sz="2800" dirty="0"/>
              <a:t>， </a:t>
            </a:r>
            <a:r>
              <a:rPr lang="en-US" altLang="zh-CN" sz="2800" dirty="0"/>
              <a:t>26</a:t>
            </a:r>
            <a:r>
              <a:rPr lang="zh-CN" altLang="en-US" sz="2800" dirty="0"/>
              <a:t>， </a:t>
            </a:r>
            <a:r>
              <a:rPr lang="en-US" altLang="zh-CN" sz="2800" dirty="0"/>
              <a:t>32</a:t>
            </a:r>
            <a:r>
              <a:rPr lang="zh-CN" altLang="en-US" sz="2800" dirty="0"/>
              <a:t>， </a:t>
            </a:r>
            <a:r>
              <a:rPr lang="en-US" altLang="zh-CN" sz="2800" dirty="0"/>
              <a:t>118</a:t>
            </a:r>
            <a:r>
              <a:rPr lang="zh-CN" altLang="en-US" sz="2800" dirty="0"/>
              <a:t>， </a:t>
            </a:r>
            <a:r>
              <a:rPr lang="en-US" altLang="zh-CN" sz="2800" dirty="0"/>
              <a:t>-35</a:t>
            </a:r>
            <a:r>
              <a:rPr lang="zh-CN" altLang="en-US" sz="2800" dirty="0"/>
              <a:t>， </a:t>
            </a:r>
            <a:r>
              <a:rPr lang="en-US" altLang="zh-CN" sz="2800" dirty="0"/>
              <a:t>34</a:t>
            </a:r>
            <a:r>
              <a:rPr lang="zh-CN" altLang="en-US" sz="2800" dirty="0"/>
              <a:t>， </a:t>
            </a:r>
            <a:r>
              <a:rPr lang="en-US" altLang="zh-CN" sz="2800" dirty="0"/>
              <a:t>-75</a:t>
            </a:r>
            <a:r>
              <a:rPr lang="zh-CN" altLang="en-US" sz="2800" dirty="0"/>
              <a:t>， </a:t>
            </a:r>
            <a:r>
              <a:rPr lang="en-US" altLang="zh-CN" sz="2800" dirty="0"/>
              <a:t>46</a:t>
            </a:r>
            <a:r>
              <a:rPr lang="zh-CN" altLang="en-US" sz="2800" dirty="0"/>
              <a:t>， </a:t>
            </a:r>
            <a:r>
              <a:rPr lang="en-US" altLang="zh-CN" sz="2800" dirty="0"/>
              <a:t>41</a:t>
            </a:r>
            <a:r>
              <a:rPr lang="zh-CN" altLang="en-US" sz="2800" dirty="0"/>
              <a:t>， </a:t>
            </a:r>
            <a:r>
              <a:rPr lang="en-US" altLang="zh-CN" sz="2800" dirty="0"/>
              <a:t>63</a:t>
            </a:r>
            <a:r>
              <a:rPr lang="zh-CN" altLang="en-US" sz="2800" dirty="0"/>
              <a:t>，</a:t>
            </a:r>
            <a:r>
              <a:rPr lang="en-US" altLang="zh-CN" sz="2800" dirty="0"/>
              <a:t>99</a:t>
            </a:r>
            <a:r>
              <a:rPr lang="zh-CN" altLang="en-US" sz="2800" dirty="0"/>
              <a:t>），设哈希函数</a:t>
            </a:r>
            <a:r>
              <a:rPr lang="en" altLang="zh-CN" sz="2800" dirty="0"/>
              <a:t>H</a:t>
            </a:r>
            <a:r>
              <a:rPr lang="zh-CN" altLang="en" sz="2800" dirty="0"/>
              <a:t>（</a:t>
            </a:r>
            <a:r>
              <a:rPr lang="en" altLang="zh-CN" sz="2800" dirty="0"/>
              <a:t>key</a:t>
            </a:r>
            <a:r>
              <a:rPr lang="zh-CN" altLang="en" sz="2800" dirty="0"/>
              <a:t>）＝</a:t>
            </a:r>
            <a:r>
              <a:rPr lang="en" altLang="zh-CN" sz="2800" dirty="0"/>
              <a:t>key  MOD  13</a:t>
            </a:r>
            <a:r>
              <a:rPr lang="zh-CN" altLang="en" sz="2800" dirty="0"/>
              <a:t>。</a:t>
            </a:r>
            <a:r>
              <a:rPr lang="zh-CN" altLang="en-US" sz="2800" dirty="0"/>
              <a:t>用链地址法处理冲突，请构造所得的哈希表，在等概率情况下，求出其查找成功时的平均查找长度</a:t>
            </a:r>
            <a:r>
              <a:rPr lang="en" altLang="zh-CN" sz="2800" dirty="0"/>
              <a:t>ASL</a:t>
            </a:r>
            <a:r>
              <a:rPr lang="zh-CN" altLang="en" sz="2800" dirty="0"/>
              <a:t>。 </a:t>
            </a:r>
            <a:endParaRPr lang="zh-CN" altLang="en-US" sz="2800" dirty="0"/>
          </a:p>
        </p:txBody>
      </p:sp>
      <p:sp>
        <p:nvSpPr>
          <p:cNvPr id="5" name="矩形 4">
            <a:extLst>
              <a:ext uri="{FF2B5EF4-FFF2-40B4-BE49-F238E27FC236}">
                <a16:creationId xmlns:a16="http://schemas.microsoft.com/office/drawing/2014/main" id="{905B7CBD-AB3A-744B-8555-E431A3305BF3}"/>
              </a:ext>
            </a:extLst>
          </p:cNvPr>
          <p:cNvSpPr/>
          <p:nvPr/>
        </p:nvSpPr>
        <p:spPr>
          <a:xfrm>
            <a:off x="3048000" y="2206318"/>
            <a:ext cx="6096000" cy="4247317"/>
          </a:xfrm>
          <a:prstGeom prst="rect">
            <a:avLst/>
          </a:prstGeom>
        </p:spPr>
        <p:txBody>
          <a:bodyPr>
            <a:spAutoFit/>
          </a:bodyPr>
          <a:lstStyle/>
          <a:p>
            <a:pPr algn="just">
              <a:spcAft>
                <a:spcPts val="0"/>
              </a:spcAft>
            </a:pPr>
            <a:r>
              <a:rPr lang="zh-CN" altLang="zh-CN" b="1" kern="100" dirty="0">
                <a:solidFill>
                  <a:srgbClr val="FF0000"/>
                </a:solidFill>
                <a:latin typeface="Times New Roman" panose="02020603050405020304" pitchFamily="18" charset="0"/>
                <a:ea typeface="宋体" panose="02010600030101010101" pitchFamily="2" charset="-122"/>
              </a:rPr>
              <a:t>解：哈希表为</a:t>
            </a:r>
            <a:endParaRPr lang="zh-CN" altLang="zh-CN" kern="100" dirty="0">
              <a:latin typeface="Times New Roman" panose="02020603050405020304" pitchFamily="18" charset="0"/>
              <a:ea typeface="宋体" panose="02010600030101010101" pitchFamily="2" charset="-122"/>
            </a:endParaRPr>
          </a:p>
          <a:p>
            <a:pPr algn="just">
              <a:spcAft>
                <a:spcPts val="0"/>
              </a:spcAft>
            </a:pPr>
            <a:r>
              <a:rPr lang="en-US" altLang="zh-CN" b="1" kern="100" dirty="0">
                <a:solidFill>
                  <a:srgbClr val="FF0000"/>
                </a:solidFill>
                <a:latin typeface="宋体" panose="02010600030101010101" pitchFamily="2" charset="-122"/>
                <a:ea typeface="宋体" panose="02010600030101010101" pitchFamily="2" charset="-122"/>
              </a:rPr>
              <a:t>   0    26   13</a:t>
            </a:r>
            <a:endParaRPr lang="zh-CN" altLang="zh-CN" kern="100" dirty="0">
              <a:latin typeface="Times New Roman" panose="02020603050405020304" pitchFamily="18" charset="0"/>
              <a:ea typeface="宋体" panose="02010600030101010101" pitchFamily="2" charset="-122"/>
            </a:endParaRPr>
          </a:p>
          <a:p>
            <a:pPr algn="just">
              <a:spcAft>
                <a:spcPts val="0"/>
              </a:spcAft>
            </a:pPr>
            <a:r>
              <a:rPr lang="en-US" altLang="zh-CN" b="1" kern="100" dirty="0">
                <a:solidFill>
                  <a:srgbClr val="FF0000"/>
                </a:solidFill>
                <a:latin typeface="宋体" panose="02010600030101010101" pitchFamily="2" charset="-122"/>
                <a:ea typeface="宋体" panose="02010600030101010101" pitchFamily="2" charset="-122"/>
              </a:rPr>
              <a:t>   1    118</a:t>
            </a:r>
            <a:endParaRPr lang="zh-CN" altLang="zh-CN" kern="100" dirty="0">
              <a:latin typeface="Times New Roman" panose="02020603050405020304" pitchFamily="18" charset="0"/>
              <a:ea typeface="宋体" panose="02010600030101010101" pitchFamily="2" charset="-122"/>
            </a:endParaRPr>
          </a:p>
          <a:p>
            <a:pPr algn="just">
              <a:spcAft>
                <a:spcPts val="0"/>
              </a:spcAft>
            </a:pPr>
            <a:r>
              <a:rPr lang="en-US" altLang="zh-CN" b="1" kern="100" dirty="0">
                <a:solidFill>
                  <a:srgbClr val="FF0000"/>
                </a:solidFill>
                <a:latin typeface="宋体" panose="02010600030101010101" pitchFamily="2" charset="-122"/>
                <a:ea typeface="宋体" panose="02010600030101010101" pitchFamily="2" charset="-122"/>
              </a:rPr>
              <a:t>   2    41</a:t>
            </a:r>
            <a:endParaRPr lang="zh-CN" altLang="zh-CN" kern="100" dirty="0">
              <a:latin typeface="Times New Roman" panose="02020603050405020304" pitchFamily="18" charset="0"/>
              <a:ea typeface="宋体" panose="02010600030101010101" pitchFamily="2" charset="-122"/>
            </a:endParaRPr>
          </a:p>
          <a:p>
            <a:pPr algn="just">
              <a:spcAft>
                <a:spcPts val="0"/>
              </a:spcAft>
            </a:pPr>
            <a:r>
              <a:rPr lang="en-US" altLang="zh-CN" b="1" kern="100" dirty="0">
                <a:solidFill>
                  <a:srgbClr val="FF0000"/>
                </a:solidFill>
                <a:latin typeface="宋体" panose="02010600030101010101" pitchFamily="2" charset="-122"/>
                <a:ea typeface="宋体" panose="02010600030101010101" pitchFamily="2" charset="-122"/>
              </a:rPr>
              <a:t>   3   </a:t>
            </a:r>
            <a:endParaRPr lang="zh-CN" altLang="zh-CN" kern="100" dirty="0">
              <a:latin typeface="Times New Roman" panose="02020603050405020304" pitchFamily="18" charset="0"/>
              <a:ea typeface="宋体" panose="02010600030101010101" pitchFamily="2" charset="-122"/>
            </a:endParaRPr>
          </a:p>
          <a:p>
            <a:pPr algn="just">
              <a:spcAft>
                <a:spcPts val="0"/>
              </a:spcAft>
            </a:pPr>
            <a:r>
              <a:rPr lang="en-US" altLang="zh-CN" b="1" kern="100" dirty="0">
                <a:solidFill>
                  <a:srgbClr val="FF0000"/>
                </a:solidFill>
                <a:latin typeface="宋体" panose="02010600030101010101" pitchFamily="2" charset="-122"/>
                <a:ea typeface="宋体" panose="02010600030101010101" pitchFamily="2" charset="-122"/>
              </a:rPr>
              <a:t>   4</a:t>
            </a:r>
            <a:endParaRPr lang="zh-CN" altLang="zh-CN" kern="100" dirty="0">
              <a:latin typeface="Times New Roman" panose="02020603050405020304" pitchFamily="18" charset="0"/>
              <a:ea typeface="宋体" panose="02010600030101010101" pitchFamily="2" charset="-122"/>
            </a:endParaRPr>
          </a:p>
          <a:p>
            <a:pPr algn="just">
              <a:spcAft>
                <a:spcPts val="0"/>
              </a:spcAft>
            </a:pPr>
            <a:r>
              <a:rPr lang="en-US" altLang="zh-CN" b="1" kern="100" dirty="0">
                <a:solidFill>
                  <a:srgbClr val="FF0000"/>
                </a:solidFill>
                <a:latin typeface="宋体" panose="02010600030101010101" pitchFamily="2" charset="-122"/>
                <a:ea typeface="宋体" panose="02010600030101010101" pitchFamily="2" charset="-122"/>
              </a:rPr>
              <a:t>   5</a:t>
            </a:r>
            <a:endParaRPr lang="zh-CN" altLang="zh-CN" kern="100" dirty="0">
              <a:latin typeface="Times New Roman" panose="02020603050405020304" pitchFamily="18" charset="0"/>
              <a:ea typeface="宋体" panose="02010600030101010101" pitchFamily="2" charset="-122"/>
            </a:endParaRPr>
          </a:p>
          <a:p>
            <a:pPr algn="just">
              <a:spcAft>
                <a:spcPts val="0"/>
              </a:spcAft>
            </a:pPr>
            <a:r>
              <a:rPr lang="en-US" altLang="zh-CN" b="1" kern="100" dirty="0">
                <a:solidFill>
                  <a:srgbClr val="FF0000"/>
                </a:solidFill>
                <a:latin typeface="宋体" panose="02010600030101010101" pitchFamily="2" charset="-122"/>
                <a:ea typeface="宋体" panose="02010600030101010101" pitchFamily="2" charset="-122"/>
              </a:rPr>
              <a:t>   6    32</a:t>
            </a:r>
            <a:endParaRPr lang="zh-CN" altLang="zh-CN" kern="100" dirty="0">
              <a:latin typeface="Times New Roman" panose="02020603050405020304" pitchFamily="18" charset="0"/>
              <a:ea typeface="宋体" panose="02010600030101010101" pitchFamily="2" charset="-122"/>
            </a:endParaRPr>
          </a:p>
          <a:p>
            <a:pPr algn="just">
              <a:spcAft>
                <a:spcPts val="0"/>
              </a:spcAft>
            </a:pPr>
            <a:r>
              <a:rPr lang="en-US" altLang="zh-CN" b="1" kern="100" dirty="0">
                <a:solidFill>
                  <a:srgbClr val="FF0000"/>
                </a:solidFill>
                <a:latin typeface="宋体" panose="02010600030101010101" pitchFamily="2" charset="-122"/>
                <a:ea typeface="宋体" panose="02010600030101010101" pitchFamily="2" charset="-122"/>
              </a:rPr>
              <a:t>   7    46</a:t>
            </a:r>
            <a:endParaRPr lang="zh-CN" altLang="zh-CN" kern="100" dirty="0">
              <a:latin typeface="Times New Roman" panose="02020603050405020304" pitchFamily="18" charset="0"/>
              <a:ea typeface="宋体" panose="02010600030101010101" pitchFamily="2" charset="-122"/>
            </a:endParaRPr>
          </a:p>
          <a:p>
            <a:pPr algn="just">
              <a:spcAft>
                <a:spcPts val="0"/>
              </a:spcAft>
            </a:pPr>
            <a:r>
              <a:rPr lang="en-US" altLang="zh-CN" b="1" kern="100" dirty="0">
                <a:solidFill>
                  <a:srgbClr val="FF0000"/>
                </a:solidFill>
                <a:latin typeface="宋体" panose="02010600030101010101" pitchFamily="2" charset="-122"/>
                <a:ea typeface="宋体" panose="02010600030101010101" pitchFamily="2" charset="-122"/>
              </a:rPr>
              <a:t>   8    99  63  34</a:t>
            </a:r>
            <a:endParaRPr lang="zh-CN" altLang="zh-CN" kern="100" dirty="0">
              <a:latin typeface="Times New Roman" panose="02020603050405020304" pitchFamily="18" charset="0"/>
              <a:ea typeface="宋体" panose="02010600030101010101" pitchFamily="2" charset="-122"/>
            </a:endParaRPr>
          </a:p>
          <a:p>
            <a:pPr algn="just">
              <a:spcAft>
                <a:spcPts val="0"/>
              </a:spcAft>
            </a:pPr>
            <a:r>
              <a:rPr lang="en-US" altLang="zh-CN" b="1" kern="100" dirty="0">
                <a:solidFill>
                  <a:srgbClr val="FF0000"/>
                </a:solidFill>
                <a:latin typeface="宋体" panose="02010600030101010101" pitchFamily="2" charset="-122"/>
                <a:ea typeface="宋体" panose="02010600030101010101" pitchFamily="2" charset="-122"/>
              </a:rPr>
              <a:t>   9    35</a:t>
            </a:r>
            <a:endParaRPr lang="zh-CN" altLang="zh-CN" kern="100" dirty="0">
              <a:latin typeface="Times New Roman" panose="02020603050405020304" pitchFamily="18" charset="0"/>
              <a:ea typeface="宋体" panose="02010600030101010101" pitchFamily="2" charset="-122"/>
            </a:endParaRPr>
          </a:p>
          <a:p>
            <a:pPr algn="just">
              <a:spcAft>
                <a:spcPts val="0"/>
              </a:spcAft>
            </a:pPr>
            <a:r>
              <a:rPr lang="en-US" altLang="zh-CN" b="1" kern="100" dirty="0">
                <a:solidFill>
                  <a:srgbClr val="FF0000"/>
                </a:solidFill>
                <a:latin typeface="宋体" panose="02010600030101010101" pitchFamily="2" charset="-122"/>
                <a:ea typeface="宋体" panose="02010600030101010101" pitchFamily="2" charset="-122"/>
              </a:rPr>
              <a:t>   10   75</a:t>
            </a:r>
            <a:endParaRPr lang="zh-CN" altLang="zh-CN" kern="100" dirty="0">
              <a:latin typeface="Times New Roman" panose="02020603050405020304" pitchFamily="18" charset="0"/>
              <a:ea typeface="宋体" panose="02010600030101010101" pitchFamily="2" charset="-122"/>
            </a:endParaRPr>
          </a:p>
          <a:p>
            <a:pPr algn="just">
              <a:spcAft>
                <a:spcPts val="0"/>
              </a:spcAft>
            </a:pPr>
            <a:r>
              <a:rPr lang="en-US" altLang="zh-CN" b="1" kern="100" dirty="0">
                <a:solidFill>
                  <a:srgbClr val="FF0000"/>
                </a:solidFill>
                <a:latin typeface="宋体" panose="02010600030101010101" pitchFamily="2" charset="-122"/>
                <a:ea typeface="宋体" panose="02010600030101010101" pitchFamily="2" charset="-122"/>
              </a:rPr>
              <a:t>   11</a:t>
            </a:r>
            <a:endParaRPr lang="zh-CN" altLang="zh-CN" kern="100" dirty="0">
              <a:latin typeface="Times New Roman" panose="02020603050405020304" pitchFamily="18" charset="0"/>
              <a:ea typeface="宋体" panose="02010600030101010101" pitchFamily="2" charset="-122"/>
            </a:endParaRPr>
          </a:p>
          <a:p>
            <a:pPr algn="just">
              <a:spcAft>
                <a:spcPts val="0"/>
              </a:spcAft>
            </a:pPr>
            <a:r>
              <a:rPr lang="en-US" altLang="zh-CN" b="1" kern="100" dirty="0">
                <a:solidFill>
                  <a:srgbClr val="FF0000"/>
                </a:solidFill>
                <a:latin typeface="宋体" panose="02010600030101010101" pitchFamily="2" charset="-122"/>
                <a:ea typeface="宋体" panose="02010600030101010101" pitchFamily="2" charset="-122"/>
              </a:rPr>
              <a:t>   12</a:t>
            </a:r>
            <a:endParaRPr lang="zh-CN" altLang="zh-CN" kern="100" dirty="0">
              <a:latin typeface="Times New Roman" panose="02020603050405020304" pitchFamily="18" charset="0"/>
              <a:ea typeface="宋体" panose="02010600030101010101" pitchFamily="2" charset="-122"/>
            </a:endParaRPr>
          </a:p>
          <a:p>
            <a:pPr algn="just">
              <a:spcAft>
                <a:spcPts val="0"/>
              </a:spcAft>
            </a:pPr>
            <a:r>
              <a:rPr lang="en-US" altLang="zh-CN" b="1" kern="100" dirty="0">
                <a:solidFill>
                  <a:srgbClr val="FF0000"/>
                </a:solidFill>
                <a:latin typeface="宋体" panose="02010600030101010101" pitchFamily="2" charset="-122"/>
                <a:ea typeface="宋体" panose="02010600030101010101" pitchFamily="2" charset="-122"/>
              </a:rPr>
              <a:t>ASL=(8*1+2*2+1*3)/11</a:t>
            </a:r>
            <a:endParaRPr lang="zh-CN" altLang="zh-CN"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622031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CE5C57D-DB88-FE4C-8175-23050AADF086}"/>
              </a:ext>
            </a:extLst>
          </p:cNvPr>
          <p:cNvPicPr>
            <a:picLocks noChangeAspect="1"/>
          </p:cNvPicPr>
          <p:nvPr/>
        </p:nvPicPr>
        <p:blipFill>
          <a:blip r:embed="rId2"/>
          <a:stretch>
            <a:fillRect/>
          </a:stretch>
        </p:blipFill>
        <p:spPr>
          <a:xfrm>
            <a:off x="1739900" y="365125"/>
            <a:ext cx="8712200" cy="1778000"/>
          </a:xfrm>
          <a:prstGeom prst="rect">
            <a:avLst/>
          </a:prstGeom>
        </p:spPr>
      </p:pic>
      <p:pic>
        <p:nvPicPr>
          <p:cNvPr id="5" name="图片 4">
            <a:extLst>
              <a:ext uri="{FF2B5EF4-FFF2-40B4-BE49-F238E27FC236}">
                <a16:creationId xmlns:a16="http://schemas.microsoft.com/office/drawing/2014/main" id="{A9614C40-B570-D147-A060-97F5FA2E6C9B}"/>
              </a:ext>
            </a:extLst>
          </p:cNvPr>
          <p:cNvPicPr>
            <a:picLocks noChangeAspect="1"/>
          </p:cNvPicPr>
          <p:nvPr/>
        </p:nvPicPr>
        <p:blipFill>
          <a:blip r:embed="rId3"/>
          <a:stretch>
            <a:fillRect/>
          </a:stretch>
        </p:blipFill>
        <p:spPr>
          <a:xfrm>
            <a:off x="2132106" y="2143125"/>
            <a:ext cx="6191829" cy="4429126"/>
          </a:xfrm>
          <a:prstGeom prst="rect">
            <a:avLst/>
          </a:prstGeom>
        </p:spPr>
      </p:pic>
    </p:spTree>
    <p:extLst>
      <p:ext uri="{BB962C8B-B14F-4D97-AF65-F5344CB8AC3E}">
        <p14:creationId xmlns:p14="http://schemas.microsoft.com/office/powerpoint/2010/main" val="35609517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0B55A9-AC22-834F-AA6E-6F618F313C4E}"/>
              </a:ext>
            </a:extLst>
          </p:cNvPr>
          <p:cNvSpPr>
            <a:spLocks noGrp="1"/>
          </p:cNvSpPr>
          <p:nvPr>
            <p:ph type="title"/>
          </p:nvPr>
        </p:nvSpPr>
        <p:spPr/>
        <p:txBody>
          <a:bodyPr/>
          <a:lstStyle/>
          <a:p>
            <a:r>
              <a:rPr kumimoji="1" lang="zh-CN" altLang="en-US" dirty="0"/>
              <a:t>第</a:t>
            </a:r>
            <a:r>
              <a:rPr kumimoji="1" lang="en-US" altLang="zh-CN" dirty="0"/>
              <a:t>10</a:t>
            </a:r>
            <a:r>
              <a:rPr kumimoji="1" lang="zh-CN" altLang="en-US" dirty="0"/>
              <a:t>章 排序</a:t>
            </a:r>
          </a:p>
        </p:txBody>
      </p:sp>
      <p:sp>
        <p:nvSpPr>
          <p:cNvPr id="3" name="内容占位符 2">
            <a:extLst>
              <a:ext uri="{FF2B5EF4-FFF2-40B4-BE49-F238E27FC236}">
                <a16:creationId xmlns:a16="http://schemas.microsoft.com/office/drawing/2014/main" id="{C3D8AC4B-27BB-194C-803A-E941F9DEB181}"/>
              </a:ext>
            </a:extLst>
          </p:cNvPr>
          <p:cNvSpPr>
            <a:spLocks noGrp="1"/>
          </p:cNvSpPr>
          <p:nvPr>
            <p:ph idx="1"/>
          </p:nvPr>
        </p:nvSpPr>
        <p:spPr/>
        <p:txBody>
          <a:bodyPr/>
          <a:lstStyle/>
          <a:p>
            <a:pPr marL="514350" indent="-514350">
              <a:buFont typeface="+mj-lt"/>
              <a:buAutoNum type="arabicPeriod"/>
            </a:pPr>
            <a:r>
              <a:rPr kumimoji="1" lang="zh-CN" altLang="en-US" dirty="0"/>
              <a:t>排序的基本术语（稳定</a:t>
            </a:r>
            <a:r>
              <a:rPr kumimoji="1" lang="en-US" altLang="zh-CN" dirty="0"/>
              <a:t>/</a:t>
            </a:r>
            <a:r>
              <a:rPr kumimoji="1" lang="zh-CN" altLang="en-US" dirty="0"/>
              <a:t>不稳定、性能度量）</a:t>
            </a:r>
            <a:endParaRPr kumimoji="1" lang="en-US" altLang="zh-CN" dirty="0"/>
          </a:p>
          <a:p>
            <a:pPr marL="514350" indent="-514350">
              <a:buFont typeface="+mj-lt"/>
              <a:buAutoNum type="arabicPeriod"/>
            </a:pPr>
            <a:r>
              <a:rPr kumimoji="1" lang="zh-CN" altLang="en-US" dirty="0"/>
              <a:t>直接插入排序、折半插入排序、</a:t>
            </a:r>
            <a:r>
              <a:rPr kumimoji="1" lang="en-US" altLang="zh-CN" dirty="0"/>
              <a:t>2</a:t>
            </a:r>
            <a:r>
              <a:rPr kumimoji="1" lang="zh-CN" altLang="en-US" dirty="0"/>
              <a:t>路插入排序</a:t>
            </a:r>
            <a:endParaRPr kumimoji="1" lang="en-US" altLang="zh-CN" dirty="0"/>
          </a:p>
          <a:p>
            <a:pPr marL="514350" indent="-514350">
              <a:buFont typeface="+mj-lt"/>
              <a:buAutoNum type="arabicPeriod"/>
            </a:pPr>
            <a:r>
              <a:rPr kumimoji="1" lang="zh-CN" altLang="en-US" dirty="0"/>
              <a:t>希尔排序</a:t>
            </a:r>
            <a:endParaRPr kumimoji="1" lang="en-US" altLang="zh-CN" dirty="0"/>
          </a:p>
          <a:p>
            <a:pPr marL="514350" indent="-514350">
              <a:buFont typeface="+mj-lt"/>
              <a:buAutoNum type="arabicPeriod"/>
            </a:pPr>
            <a:r>
              <a:rPr kumimoji="1" lang="zh-CN" altLang="en-US" dirty="0"/>
              <a:t>快速排序</a:t>
            </a:r>
            <a:endParaRPr kumimoji="1" lang="en-US" altLang="zh-CN" dirty="0"/>
          </a:p>
          <a:p>
            <a:pPr marL="514350" indent="-514350">
              <a:buFont typeface="+mj-lt"/>
              <a:buAutoNum type="arabicPeriod"/>
            </a:pPr>
            <a:r>
              <a:rPr kumimoji="1" lang="zh-CN" altLang="en-US" dirty="0"/>
              <a:t>锦标赛排序</a:t>
            </a:r>
            <a:endParaRPr kumimoji="1" lang="en-US" altLang="zh-CN" dirty="0"/>
          </a:p>
          <a:p>
            <a:pPr marL="514350" indent="-514350">
              <a:buFont typeface="+mj-lt"/>
              <a:buAutoNum type="arabicPeriod"/>
            </a:pPr>
            <a:r>
              <a:rPr kumimoji="1" lang="zh-CN" altLang="en-US" dirty="0"/>
              <a:t>堆排序</a:t>
            </a:r>
            <a:endParaRPr kumimoji="1" lang="en-US" altLang="zh-CN" dirty="0"/>
          </a:p>
          <a:p>
            <a:pPr marL="514350" indent="-514350">
              <a:buFont typeface="+mj-lt"/>
              <a:buAutoNum type="arabicPeriod"/>
            </a:pPr>
            <a:r>
              <a:rPr kumimoji="1" lang="zh-CN" altLang="en-US" dirty="0"/>
              <a:t>归并排序</a:t>
            </a:r>
            <a:endParaRPr kumimoji="1" lang="en-US" altLang="zh-CN" dirty="0"/>
          </a:p>
          <a:p>
            <a:pPr marL="514350" indent="-514350">
              <a:buFont typeface="+mj-lt"/>
              <a:buAutoNum type="arabicPeriod"/>
            </a:pPr>
            <a:r>
              <a:rPr kumimoji="1" lang="zh-CN" altLang="en-US" dirty="0"/>
              <a:t>基数排序</a:t>
            </a:r>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2862137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61664" y="866872"/>
            <a:ext cx="10311135" cy="523220"/>
          </a:xfrm>
          <a:prstGeom prst="rect">
            <a:avLst/>
          </a:prstGeom>
        </p:spPr>
        <p:txBody>
          <a:bodyPr wrap="square">
            <a:spAutoFit/>
          </a:bodyPr>
          <a:lstStyle/>
          <a:p>
            <a:r>
              <a:rPr lang="zh-CN" altLang="en-US" sz="2800" dirty="0"/>
              <a:t>一趟排序结束后不一定能够选出一个元素放在其最终位置上的是</a:t>
            </a:r>
          </a:p>
        </p:txBody>
      </p:sp>
      <p:sp>
        <p:nvSpPr>
          <p:cNvPr id="7" name="矩形 6"/>
          <p:cNvSpPr/>
          <p:nvPr/>
        </p:nvSpPr>
        <p:spPr>
          <a:xfrm>
            <a:off x="1245922" y="2240144"/>
            <a:ext cx="10311135" cy="1815882"/>
          </a:xfrm>
          <a:prstGeom prst="rect">
            <a:avLst/>
          </a:prstGeom>
        </p:spPr>
        <p:txBody>
          <a:bodyPr wrap="square">
            <a:spAutoFit/>
          </a:bodyPr>
          <a:lstStyle/>
          <a:p>
            <a:r>
              <a:rPr lang="zh-CN" altLang="en-US" sz="2800" dirty="0"/>
              <a:t> </a:t>
            </a:r>
            <a:r>
              <a:rPr lang="en-US" altLang="zh-CN" sz="2800" dirty="0"/>
              <a:t>A  </a:t>
            </a:r>
            <a:r>
              <a:rPr lang="zh-CN" altLang="en-US" sz="2800" dirty="0"/>
              <a:t>堆排序     </a:t>
            </a:r>
            <a:endParaRPr lang="en-US" altLang="zh-CN" sz="2800" dirty="0"/>
          </a:p>
          <a:p>
            <a:r>
              <a:rPr lang="zh-CN" altLang="en-US" sz="2800" dirty="0"/>
              <a:t> </a:t>
            </a:r>
            <a:r>
              <a:rPr lang="en-US" altLang="zh-CN" sz="2800" dirty="0"/>
              <a:t>B  </a:t>
            </a:r>
            <a:r>
              <a:rPr lang="zh-CN" altLang="en-US" sz="2800" dirty="0"/>
              <a:t>冒泡排序     </a:t>
            </a:r>
            <a:endParaRPr lang="en-US" altLang="zh-CN" sz="2800" dirty="0"/>
          </a:p>
          <a:p>
            <a:r>
              <a:rPr lang="zh-CN" altLang="en-US" sz="2800" dirty="0"/>
              <a:t> </a:t>
            </a:r>
            <a:r>
              <a:rPr lang="en-US" altLang="zh-CN" sz="2800" dirty="0"/>
              <a:t>C  </a:t>
            </a:r>
            <a:r>
              <a:rPr lang="zh-CN" altLang="en-US" sz="2800" dirty="0"/>
              <a:t>快速排序（以第一个元素为枢轴）       </a:t>
            </a:r>
            <a:endParaRPr lang="en-US" altLang="zh-CN" sz="2800" dirty="0"/>
          </a:p>
          <a:p>
            <a:r>
              <a:rPr lang="zh-CN" altLang="en-US" sz="2800" dirty="0"/>
              <a:t> </a:t>
            </a:r>
            <a:r>
              <a:rPr lang="en-US" altLang="zh-CN" sz="2800" dirty="0"/>
              <a:t>D  </a:t>
            </a:r>
            <a:r>
              <a:rPr lang="zh-CN" altLang="en-US" sz="2800" dirty="0"/>
              <a:t>希尔排序</a:t>
            </a:r>
          </a:p>
        </p:txBody>
      </p:sp>
      <p:sp>
        <p:nvSpPr>
          <p:cNvPr id="8" name="矩形 7"/>
          <p:cNvSpPr/>
          <p:nvPr/>
        </p:nvSpPr>
        <p:spPr>
          <a:xfrm>
            <a:off x="8197344" y="4140802"/>
            <a:ext cx="444352" cy="523220"/>
          </a:xfrm>
          <a:prstGeom prst="rect">
            <a:avLst/>
          </a:prstGeom>
        </p:spPr>
        <p:txBody>
          <a:bodyPr wrap="none">
            <a:spAutoFit/>
          </a:bodyPr>
          <a:lstStyle/>
          <a:p>
            <a:r>
              <a:rPr lang="en-US" altLang="zh-CN" sz="2800" b="1" kern="100" dirty="0">
                <a:latin typeface="Times New Roman" panose="02020603050405020304" pitchFamily="18" charset="0"/>
                <a:ea typeface="宋体" panose="02010600030101010101" pitchFamily="2" charset="-122"/>
              </a:rPr>
              <a:t>D</a:t>
            </a:r>
            <a:endParaRPr lang="zh-CN" altLang="en-US" sz="2800" dirty="0"/>
          </a:p>
        </p:txBody>
      </p:sp>
    </p:spTree>
    <p:extLst>
      <p:ext uri="{BB962C8B-B14F-4D97-AF65-F5344CB8AC3E}">
        <p14:creationId xmlns:p14="http://schemas.microsoft.com/office/powerpoint/2010/main" val="428731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2002AEB-4B43-5F42-98BF-34CDB6237DF6}"/>
              </a:ext>
            </a:extLst>
          </p:cNvPr>
          <p:cNvSpPr/>
          <p:nvPr/>
        </p:nvSpPr>
        <p:spPr>
          <a:xfrm>
            <a:off x="1506069" y="524000"/>
            <a:ext cx="9430871" cy="1569660"/>
          </a:xfrm>
          <a:prstGeom prst="rect">
            <a:avLst/>
          </a:prstGeom>
        </p:spPr>
        <p:txBody>
          <a:bodyPr wrap="square">
            <a:spAutoFit/>
          </a:bodyPr>
          <a:lstStyle/>
          <a:p>
            <a:r>
              <a:rPr lang="zh-CN" altLang="zh-CN" sz="3200" kern="100" dirty="0">
                <a:latin typeface="Times New Roman" panose="02020603050405020304" pitchFamily="18" charset="0"/>
                <a:ea typeface="宋体" panose="02010600030101010101" pitchFamily="2" charset="-122"/>
                <a:cs typeface="Times New Roman" panose="02020603050405020304" pitchFamily="18" charset="0"/>
              </a:rPr>
              <a:t>若对序列（</a:t>
            </a:r>
            <a:r>
              <a:rPr lang="en-US" altLang="zh-CN" sz="3200" kern="100" dirty="0">
                <a:latin typeface="Times New Roman" panose="02020603050405020304" pitchFamily="18" charset="0"/>
                <a:ea typeface="宋体" panose="02010600030101010101" pitchFamily="2" charset="-122"/>
              </a:rPr>
              <a:t>7</a:t>
            </a:r>
            <a:r>
              <a:rPr lang="zh-CN" altLang="zh-CN" sz="32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3200" kern="100" dirty="0">
                <a:latin typeface="Times New Roman" panose="02020603050405020304" pitchFamily="18" charset="0"/>
                <a:ea typeface="宋体" panose="02010600030101010101" pitchFamily="2" charset="-122"/>
              </a:rPr>
              <a:t>3</a:t>
            </a:r>
            <a:r>
              <a:rPr lang="zh-CN" altLang="zh-CN" sz="32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3200" kern="100" dirty="0">
                <a:latin typeface="Times New Roman" panose="02020603050405020304" pitchFamily="18" charset="0"/>
                <a:ea typeface="宋体" panose="02010600030101010101" pitchFamily="2" charset="-122"/>
              </a:rPr>
              <a:t>1</a:t>
            </a:r>
            <a:r>
              <a:rPr lang="zh-CN" altLang="zh-CN" sz="32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3200" kern="100" dirty="0">
                <a:latin typeface="Times New Roman" panose="02020603050405020304" pitchFamily="18" charset="0"/>
                <a:ea typeface="宋体" panose="02010600030101010101" pitchFamily="2" charset="-122"/>
              </a:rPr>
              <a:t>8</a:t>
            </a:r>
            <a:r>
              <a:rPr lang="zh-CN" altLang="zh-CN" sz="32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3200" kern="100" dirty="0">
                <a:latin typeface="Times New Roman" panose="02020603050405020304" pitchFamily="18" charset="0"/>
                <a:ea typeface="宋体" panose="02010600030101010101" pitchFamily="2" charset="-122"/>
              </a:rPr>
              <a:t>6</a:t>
            </a:r>
            <a:r>
              <a:rPr lang="zh-CN" altLang="zh-CN" sz="32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3200" kern="100" dirty="0">
                <a:latin typeface="Times New Roman" panose="02020603050405020304" pitchFamily="18" charset="0"/>
                <a:ea typeface="宋体" panose="02010600030101010101" pitchFamily="2" charset="-122"/>
              </a:rPr>
              <a:t>2</a:t>
            </a:r>
            <a:r>
              <a:rPr lang="zh-CN" altLang="zh-CN" sz="32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3200" kern="100" dirty="0">
                <a:latin typeface="Times New Roman" panose="02020603050405020304" pitchFamily="18" charset="0"/>
                <a:ea typeface="宋体" panose="02010600030101010101" pitchFamily="2" charset="-122"/>
              </a:rPr>
              <a:t>4</a:t>
            </a:r>
            <a:r>
              <a:rPr lang="zh-CN" altLang="zh-CN" sz="32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3200" kern="100" dirty="0">
                <a:latin typeface="Times New Roman" panose="02020603050405020304" pitchFamily="18" charset="0"/>
                <a:ea typeface="宋体" panose="02010600030101010101" pitchFamily="2" charset="-122"/>
              </a:rPr>
              <a:t>5</a:t>
            </a:r>
            <a:r>
              <a:rPr lang="zh-CN" altLang="zh-CN" sz="3200" kern="100" dirty="0">
                <a:latin typeface="Times New Roman" panose="02020603050405020304" pitchFamily="18" charset="0"/>
                <a:ea typeface="宋体" panose="02010600030101010101" pitchFamily="2" charset="-122"/>
                <a:cs typeface="Times New Roman" panose="02020603050405020304" pitchFamily="18" charset="0"/>
              </a:rPr>
              <a:t>）按从小到大排序，请写出起泡排序的第一趟结果和堆排序的初始大根堆。</a:t>
            </a:r>
            <a:r>
              <a:rPr lang="zh-CN" altLang="zh-CN" sz="3200" dirty="0"/>
              <a:t> </a:t>
            </a:r>
            <a:endParaRPr lang="zh-CN" altLang="en-US" sz="3200" dirty="0"/>
          </a:p>
        </p:txBody>
      </p:sp>
      <p:sp>
        <p:nvSpPr>
          <p:cNvPr id="5" name="矩形 4">
            <a:extLst>
              <a:ext uri="{FF2B5EF4-FFF2-40B4-BE49-F238E27FC236}">
                <a16:creationId xmlns:a16="http://schemas.microsoft.com/office/drawing/2014/main" id="{C5194868-CA5D-2F46-A1A4-30C6554D809B}"/>
              </a:ext>
            </a:extLst>
          </p:cNvPr>
          <p:cNvSpPr/>
          <p:nvPr/>
        </p:nvSpPr>
        <p:spPr>
          <a:xfrm>
            <a:off x="3048000" y="3105835"/>
            <a:ext cx="6096000" cy="1754326"/>
          </a:xfrm>
          <a:prstGeom prst="rect">
            <a:avLst/>
          </a:prstGeom>
        </p:spPr>
        <p:txBody>
          <a:bodyPr>
            <a:spAutoFit/>
          </a:bodyPr>
          <a:lstStyle/>
          <a:p>
            <a:pPr algn="just"/>
            <a:r>
              <a:rPr lang="zh-CN" altLang="zh-CN" sz="3600" kern="100" dirty="0">
                <a:solidFill>
                  <a:srgbClr val="C00000"/>
                </a:solidFill>
                <a:latin typeface="Times New Roman" panose="02020603050405020304" pitchFamily="18" charset="0"/>
                <a:ea typeface="宋体" panose="02010600030101010101" pitchFamily="2" charset="-122"/>
              </a:rPr>
              <a:t>【答案：起泡排序的第一趟结果</a:t>
            </a:r>
            <a:r>
              <a:rPr lang="en-US" altLang="zh-CN" sz="3600" kern="100" dirty="0">
                <a:solidFill>
                  <a:srgbClr val="C00000"/>
                </a:solidFill>
                <a:latin typeface="Times New Roman" panose="02020603050405020304" pitchFamily="18" charset="0"/>
                <a:ea typeface="宋体" panose="02010600030101010101" pitchFamily="2" charset="-122"/>
              </a:rPr>
              <a:t>3, 1, 7, 6, 2, 4, 5, 8</a:t>
            </a:r>
            <a:r>
              <a:rPr lang="zh-CN" altLang="zh-CN" sz="3600" kern="100" dirty="0">
                <a:solidFill>
                  <a:srgbClr val="C00000"/>
                </a:solidFill>
                <a:latin typeface="Times New Roman" panose="02020603050405020304" pitchFamily="18" charset="0"/>
                <a:ea typeface="宋体" panose="02010600030101010101" pitchFamily="2" charset="-122"/>
              </a:rPr>
              <a:t>，初始堆为：</a:t>
            </a:r>
            <a:r>
              <a:rPr lang="en-US" altLang="zh-CN" sz="3600" kern="100" dirty="0">
                <a:solidFill>
                  <a:srgbClr val="C00000"/>
                </a:solidFill>
                <a:latin typeface="Times New Roman" panose="02020603050405020304" pitchFamily="18" charset="0"/>
                <a:ea typeface="宋体" panose="02010600030101010101" pitchFamily="2" charset="-122"/>
              </a:rPr>
              <a:t>8, 7, 4, 5, 6, 2, 1, 3</a:t>
            </a:r>
            <a:r>
              <a:rPr lang="zh-CN" altLang="zh-CN" sz="3600" kern="100" dirty="0">
                <a:solidFill>
                  <a:srgbClr val="C00000"/>
                </a:solidFill>
                <a:latin typeface="Times New Roman" panose="02020603050405020304" pitchFamily="18" charset="0"/>
                <a:ea typeface="宋体" panose="02010600030101010101" pitchFamily="2" charset="-122"/>
              </a:rPr>
              <a:t>】</a:t>
            </a:r>
            <a:endParaRPr lang="zh-CN" altLang="zh-CN" sz="3600"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7136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E4DB142-877D-4B49-9011-AF1F408955B9}"/>
              </a:ext>
            </a:extLst>
          </p:cNvPr>
          <p:cNvSpPr/>
          <p:nvPr/>
        </p:nvSpPr>
        <p:spPr>
          <a:xfrm>
            <a:off x="950258" y="582723"/>
            <a:ext cx="9897035" cy="2308324"/>
          </a:xfrm>
          <a:prstGeom prst="rect">
            <a:avLst/>
          </a:prstGeom>
        </p:spPr>
        <p:txBody>
          <a:bodyPr wrap="square">
            <a:spAutoFit/>
          </a:bodyPr>
          <a:lstStyle/>
          <a:p>
            <a:pPr algn="just"/>
            <a:r>
              <a:rPr lang="zh-CN" altLang="zh-CN" sz="3600" kern="100" dirty="0">
                <a:latin typeface="Times New Roman" panose="02020603050405020304" pitchFamily="18" charset="0"/>
                <a:ea typeface="宋体" panose="02010600030101010101" pitchFamily="2" charset="-122"/>
                <a:cs typeface="Courier New" panose="02070309020205020404" pitchFamily="49" charset="0"/>
              </a:rPr>
              <a:t>使用快速排序算法对序列</a:t>
            </a:r>
            <a:r>
              <a:rPr lang="en-US" altLang="zh-CN" sz="3600" kern="100" dirty="0">
                <a:latin typeface="Times New Roman" panose="02020603050405020304" pitchFamily="18" charset="0"/>
                <a:ea typeface="宋体" panose="02010600030101010101" pitchFamily="2" charset="-122"/>
                <a:cs typeface="Courier New" panose="02070309020205020404" pitchFamily="49" charset="0"/>
              </a:rPr>
              <a:t>49, 12, 34, 87, 23, 55, 76, 10, 29, 19</a:t>
            </a:r>
            <a:r>
              <a:rPr lang="zh-CN" altLang="zh-CN" sz="3600" kern="100" dirty="0">
                <a:latin typeface="Times New Roman" panose="02020603050405020304" pitchFamily="18" charset="0"/>
                <a:ea typeface="宋体" panose="02010600030101010101" pitchFamily="2" charset="-122"/>
                <a:cs typeface="Courier New" panose="02070309020205020404" pitchFamily="49" charset="0"/>
              </a:rPr>
              <a:t>进行从小到大排序，给出每趟排序后的序列状态。要求基准值（</a:t>
            </a:r>
            <a:r>
              <a:rPr lang="en-US" altLang="zh-CN" sz="3600" kern="100" dirty="0">
                <a:latin typeface="Times New Roman" panose="02020603050405020304" pitchFamily="18" charset="0"/>
                <a:ea typeface="宋体" panose="02010600030101010101" pitchFamily="2" charset="-122"/>
                <a:cs typeface="Courier New" panose="02070309020205020404" pitchFamily="49" charset="0"/>
              </a:rPr>
              <a:t>pivot</a:t>
            </a:r>
            <a:r>
              <a:rPr lang="zh-CN" altLang="zh-CN" sz="3600" kern="100" dirty="0">
                <a:latin typeface="Times New Roman" panose="02020603050405020304" pitchFamily="18" charset="0"/>
                <a:ea typeface="宋体" panose="02010600030101010101" pitchFamily="2" charset="-122"/>
                <a:cs typeface="Courier New" panose="02070309020205020404" pitchFamily="49" charset="0"/>
              </a:rPr>
              <a:t>）使用下划线进行标注。</a:t>
            </a:r>
            <a:endParaRPr lang="zh-CN" altLang="zh-CN" sz="3600" kern="100" dirty="0">
              <a:latin typeface="Times New Roman" panose="02020603050405020304" pitchFamily="18" charset="0"/>
              <a:ea typeface="宋体" panose="02010600030101010101" pitchFamily="2" charset="-122"/>
            </a:endParaRPr>
          </a:p>
        </p:txBody>
      </p:sp>
      <p:sp>
        <p:nvSpPr>
          <p:cNvPr id="5" name="矩形 4">
            <a:extLst>
              <a:ext uri="{FF2B5EF4-FFF2-40B4-BE49-F238E27FC236}">
                <a16:creationId xmlns:a16="http://schemas.microsoft.com/office/drawing/2014/main" id="{370CBD4B-DF09-A84E-BA9D-938E8D976E01}"/>
              </a:ext>
            </a:extLst>
          </p:cNvPr>
          <p:cNvSpPr/>
          <p:nvPr/>
        </p:nvSpPr>
        <p:spPr>
          <a:xfrm>
            <a:off x="3048000" y="3429000"/>
            <a:ext cx="6096000" cy="1754326"/>
          </a:xfrm>
          <a:prstGeom prst="rect">
            <a:avLst/>
          </a:prstGeom>
        </p:spPr>
        <p:txBody>
          <a:bodyPr>
            <a:spAutoFit/>
          </a:bodyPr>
          <a:lstStyle/>
          <a:p>
            <a:pPr algn="just"/>
            <a:r>
              <a:rPr lang="zh-CN" altLang="zh-CN" b="1" kern="100" dirty="0">
                <a:solidFill>
                  <a:srgbClr val="C00000"/>
                </a:solidFill>
                <a:latin typeface="Times New Roman" panose="02020603050405020304" pitchFamily="18" charset="0"/>
                <a:ea typeface="宋体" panose="02010600030101010101" pitchFamily="2" charset="-122"/>
              </a:rPr>
              <a:t>初始： </a:t>
            </a:r>
            <a:r>
              <a:rPr lang="en-US" altLang="zh-CN" b="1" kern="100" dirty="0">
                <a:solidFill>
                  <a:srgbClr val="C00000"/>
                </a:solidFill>
                <a:latin typeface="Times New Roman" panose="02020603050405020304" pitchFamily="18" charset="0"/>
                <a:ea typeface="宋体" panose="02010600030101010101" pitchFamily="2" charset="-122"/>
              </a:rPr>
              <a:t> 49, 12, 34, 87, 23, 55, 76, 10, 29, 19</a:t>
            </a:r>
            <a:endParaRPr lang="zh-CN" altLang="zh-CN" b="1" kern="100" dirty="0">
              <a:solidFill>
                <a:srgbClr val="4472C4"/>
              </a:solidFill>
              <a:latin typeface="Times New Roman" panose="02020603050405020304" pitchFamily="18" charset="0"/>
              <a:ea typeface="宋体" panose="02010600030101010101" pitchFamily="2" charset="-122"/>
            </a:endParaRPr>
          </a:p>
          <a:p>
            <a:pPr algn="just"/>
            <a:r>
              <a:rPr lang="zh-CN" altLang="zh-CN" b="1" kern="100" dirty="0">
                <a:solidFill>
                  <a:srgbClr val="C00000"/>
                </a:solidFill>
                <a:latin typeface="Times New Roman" panose="02020603050405020304" pitchFamily="18" charset="0"/>
                <a:ea typeface="宋体" panose="02010600030101010101" pitchFamily="2" charset="-122"/>
              </a:rPr>
              <a:t>第一趟：</a:t>
            </a:r>
            <a:r>
              <a:rPr lang="en-US" altLang="zh-CN" b="1" kern="100" dirty="0">
                <a:solidFill>
                  <a:srgbClr val="C00000"/>
                </a:solidFill>
                <a:latin typeface="Times New Roman" panose="02020603050405020304" pitchFamily="18" charset="0"/>
                <a:ea typeface="宋体" panose="02010600030101010101" pitchFamily="2" charset="-122"/>
              </a:rPr>
              <a:t>19, 12, 34, 29, 23, 10, </a:t>
            </a:r>
            <a:r>
              <a:rPr lang="en-US" altLang="zh-CN" b="1" u="sng" kern="100" dirty="0">
                <a:solidFill>
                  <a:srgbClr val="C00000"/>
                </a:solidFill>
                <a:latin typeface="Times New Roman" panose="02020603050405020304" pitchFamily="18" charset="0"/>
                <a:ea typeface="宋体" panose="02010600030101010101" pitchFamily="2" charset="-122"/>
              </a:rPr>
              <a:t>49,</a:t>
            </a:r>
            <a:r>
              <a:rPr lang="en-US" altLang="zh-CN" b="1" kern="100" dirty="0">
                <a:solidFill>
                  <a:srgbClr val="C00000"/>
                </a:solidFill>
                <a:latin typeface="Times New Roman" panose="02020603050405020304" pitchFamily="18" charset="0"/>
                <a:ea typeface="宋体" panose="02010600030101010101" pitchFamily="2" charset="-122"/>
              </a:rPr>
              <a:t> 76, 55, 87</a:t>
            </a:r>
            <a:endParaRPr lang="zh-CN" altLang="zh-CN" b="1" kern="100" dirty="0">
              <a:solidFill>
                <a:srgbClr val="4472C4"/>
              </a:solidFill>
              <a:latin typeface="Times New Roman" panose="02020603050405020304" pitchFamily="18" charset="0"/>
              <a:ea typeface="宋体" panose="02010600030101010101" pitchFamily="2" charset="-122"/>
            </a:endParaRPr>
          </a:p>
          <a:p>
            <a:pPr algn="just"/>
            <a:r>
              <a:rPr lang="zh-CN" altLang="zh-CN" b="1" kern="100" dirty="0">
                <a:solidFill>
                  <a:srgbClr val="C00000"/>
                </a:solidFill>
                <a:latin typeface="Times New Roman" panose="02020603050405020304" pitchFamily="18" charset="0"/>
                <a:ea typeface="宋体" panose="02010600030101010101" pitchFamily="2" charset="-122"/>
              </a:rPr>
              <a:t>第二趟：</a:t>
            </a:r>
            <a:r>
              <a:rPr lang="en-US" altLang="zh-CN" b="1" kern="100" dirty="0">
                <a:solidFill>
                  <a:srgbClr val="C00000"/>
                </a:solidFill>
                <a:latin typeface="Times New Roman" panose="02020603050405020304" pitchFamily="18" charset="0"/>
                <a:ea typeface="宋体" panose="02010600030101010101" pitchFamily="2" charset="-122"/>
              </a:rPr>
              <a:t>10, 12, </a:t>
            </a:r>
            <a:r>
              <a:rPr lang="en-US" altLang="zh-CN" b="1" u="sng" kern="100" dirty="0">
                <a:solidFill>
                  <a:srgbClr val="C00000"/>
                </a:solidFill>
                <a:latin typeface="Times New Roman" panose="02020603050405020304" pitchFamily="18" charset="0"/>
                <a:ea typeface="宋体" panose="02010600030101010101" pitchFamily="2" charset="-122"/>
              </a:rPr>
              <a:t>19,</a:t>
            </a:r>
            <a:r>
              <a:rPr lang="en-US" altLang="zh-CN" b="1" kern="100" dirty="0">
                <a:solidFill>
                  <a:srgbClr val="C00000"/>
                </a:solidFill>
                <a:latin typeface="Times New Roman" panose="02020603050405020304" pitchFamily="18" charset="0"/>
                <a:ea typeface="宋体" panose="02010600030101010101" pitchFamily="2" charset="-122"/>
              </a:rPr>
              <a:t> 29, 23, 34,   55, </a:t>
            </a:r>
            <a:r>
              <a:rPr lang="en-US" altLang="zh-CN" b="1" u="sng" kern="100" dirty="0">
                <a:solidFill>
                  <a:srgbClr val="C00000"/>
                </a:solidFill>
                <a:latin typeface="Times New Roman" panose="02020603050405020304" pitchFamily="18" charset="0"/>
                <a:ea typeface="宋体" panose="02010600030101010101" pitchFamily="2" charset="-122"/>
              </a:rPr>
              <a:t>76</a:t>
            </a:r>
            <a:r>
              <a:rPr lang="en-US" altLang="zh-CN" b="1" kern="100" dirty="0">
                <a:solidFill>
                  <a:srgbClr val="C00000"/>
                </a:solidFill>
                <a:latin typeface="Times New Roman" panose="02020603050405020304" pitchFamily="18" charset="0"/>
                <a:ea typeface="宋体" panose="02010600030101010101" pitchFamily="2" charset="-122"/>
              </a:rPr>
              <a:t>, 87</a:t>
            </a:r>
            <a:endParaRPr lang="zh-CN" altLang="zh-CN" b="1" kern="100" dirty="0">
              <a:solidFill>
                <a:srgbClr val="4472C4"/>
              </a:solidFill>
              <a:latin typeface="Times New Roman" panose="02020603050405020304" pitchFamily="18" charset="0"/>
              <a:ea typeface="宋体" panose="02010600030101010101" pitchFamily="2" charset="-122"/>
            </a:endParaRPr>
          </a:p>
          <a:p>
            <a:pPr algn="just"/>
            <a:r>
              <a:rPr lang="zh-CN" altLang="zh-CN" b="1" kern="100" dirty="0">
                <a:solidFill>
                  <a:srgbClr val="C00000"/>
                </a:solidFill>
                <a:latin typeface="Times New Roman" panose="02020603050405020304" pitchFamily="18" charset="0"/>
                <a:ea typeface="宋体" panose="02010600030101010101" pitchFamily="2" charset="-122"/>
              </a:rPr>
              <a:t>第三趟：</a:t>
            </a:r>
            <a:r>
              <a:rPr lang="en-US" altLang="zh-CN" b="1" u="sng" kern="100" dirty="0">
                <a:solidFill>
                  <a:srgbClr val="C00000"/>
                </a:solidFill>
                <a:latin typeface="Times New Roman" panose="02020603050405020304" pitchFamily="18" charset="0"/>
                <a:ea typeface="宋体" panose="02010600030101010101" pitchFamily="2" charset="-122"/>
              </a:rPr>
              <a:t>10</a:t>
            </a:r>
            <a:r>
              <a:rPr lang="en-US" altLang="zh-CN" b="1" kern="100" dirty="0">
                <a:solidFill>
                  <a:srgbClr val="C00000"/>
                </a:solidFill>
                <a:latin typeface="Times New Roman" panose="02020603050405020304" pitchFamily="18" charset="0"/>
                <a:ea typeface="宋体" panose="02010600030101010101" pitchFamily="2" charset="-122"/>
              </a:rPr>
              <a:t>, 12,   23, </a:t>
            </a:r>
            <a:r>
              <a:rPr lang="en-US" altLang="zh-CN" b="1" u="sng" kern="100" dirty="0">
                <a:solidFill>
                  <a:srgbClr val="C00000"/>
                </a:solidFill>
                <a:latin typeface="Times New Roman" panose="02020603050405020304" pitchFamily="18" charset="0"/>
                <a:ea typeface="宋体" panose="02010600030101010101" pitchFamily="2" charset="-122"/>
              </a:rPr>
              <a:t>29</a:t>
            </a:r>
            <a:r>
              <a:rPr lang="en-US" altLang="zh-CN" b="1" kern="100" dirty="0">
                <a:solidFill>
                  <a:srgbClr val="C00000"/>
                </a:solidFill>
                <a:latin typeface="Times New Roman" panose="02020603050405020304" pitchFamily="18" charset="0"/>
                <a:ea typeface="宋体" panose="02010600030101010101" pitchFamily="2" charset="-122"/>
              </a:rPr>
              <a:t>, 34,   </a:t>
            </a:r>
            <a:r>
              <a:rPr lang="en-US" altLang="zh-CN" b="1" u="sng" kern="100" dirty="0">
                <a:solidFill>
                  <a:srgbClr val="C00000"/>
                </a:solidFill>
                <a:latin typeface="Times New Roman" panose="02020603050405020304" pitchFamily="18" charset="0"/>
                <a:ea typeface="宋体" panose="02010600030101010101" pitchFamily="2" charset="-122"/>
              </a:rPr>
              <a:t>55</a:t>
            </a:r>
            <a:r>
              <a:rPr lang="en-US" altLang="zh-CN" b="1" kern="100" dirty="0">
                <a:solidFill>
                  <a:srgbClr val="C00000"/>
                </a:solidFill>
                <a:latin typeface="Times New Roman" panose="02020603050405020304" pitchFamily="18" charset="0"/>
                <a:ea typeface="宋体" panose="02010600030101010101" pitchFamily="2" charset="-122"/>
              </a:rPr>
              <a:t>,    </a:t>
            </a:r>
            <a:r>
              <a:rPr lang="en-US" altLang="zh-CN" b="1" u="sng" kern="100" dirty="0">
                <a:solidFill>
                  <a:srgbClr val="C00000"/>
                </a:solidFill>
                <a:latin typeface="Times New Roman" panose="02020603050405020304" pitchFamily="18" charset="0"/>
                <a:ea typeface="宋体" panose="02010600030101010101" pitchFamily="2" charset="-122"/>
              </a:rPr>
              <a:t>87</a:t>
            </a:r>
            <a:endParaRPr lang="zh-CN" altLang="zh-CN" b="1" kern="100" dirty="0">
              <a:solidFill>
                <a:srgbClr val="4472C4"/>
              </a:solidFill>
              <a:latin typeface="Times New Roman" panose="02020603050405020304" pitchFamily="18" charset="0"/>
              <a:ea typeface="宋体" panose="02010600030101010101" pitchFamily="2" charset="-122"/>
            </a:endParaRPr>
          </a:p>
          <a:p>
            <a:pPr algn="just"/>
            <a:r>
              <a:rPr lang="zh-CN" altLang="zh-CN" b="1" kern="100" dirty="0">
                <a:solidFill>
                  <a:srgbClr val="C00000"/>
                </a:solidFill>
                <a:latin typeface="Times New Roman" panose="02020603050405020304" pitchFamily="18" charset="0"/>
                <a:ea typeface="宋体" panose="02010600030101010101" pitchFamily="2" charset="-122"/>
              </a:rPr>
              <a:t>第四趟： </a:t>
            </a:r>
            <a:r>
              <a:rPr lang="en-US" altLang="zh-CN" b="1" kern="100" dirty="0">
                <a:solidFill>
                  <a:srgbClr val="C00000"/>
                </a:solidFill>
                <a:latin typeface="Times New Roman" panose="02020603050405020304" pitchFamily="18" charset="0"/>
                <a:ea typeface="宋体" panose="02010600030101010101" pitchFamily="2" charset="-122"/>
              </a:rPr>
              <a:t>  </a:t>
            </a:r>
            <a:r>
              <a:rPr lang="en-US" altLang="zh-CN" b="1" u="sng" kern="100" dirty="0">
                <a:solidFill>
                  <a:srgbClr val="C00000"/>
                </a:solidFill>
                <a:latin typeface="Times New Roman" panose="02020603050405020304" pitchFamily="18" charset="0"/>
                <a:ea typeface="宋体" panose="02010600030101010101" pitchFamily="2" charset="-122"/>
              </a:rPr>
              <a:t>12</a:t>
            </a:r>
            <a:r>
              <a:rPr lang="en-US" altLang="zh-CN" b="1" kern="100" dirty="0">
                <a:solidFill>
                  <a:srgbClr val="C00000"/>
                </a:solidFill>
                <a:latin typeface="Times New Roman" panose="02020603050405020304" pitchFamily="18" charset="0"/>
                <a:ea typeface="宋体" panose="02010600030101010101" pitchFamily="2" charset="-122"/>
              </a:rPr>
              <a:t>,   </a:t>
            </a:r>
            <a:r>
              <a:rPr lang="en-US" altLang="zh-CN" b="1" u="sng" kern="100" dirty="0">
                <a:solidFill>
                  <a:srgbClr val="C00000"/>
                </a:solidFill>
                <a:latin typeface="Times New Roman" panose="02020603050405020304" pitchFamily="18" charset="0"/>
                <a:ea typeface="宋体" panose="02010600030101010101" pitchFamily="2" charset="-122"/>
              </a:rPr>
              <a:t>23</a:t>
            </a:r>
            <a:r>
              <a:rPr lang="en-US" altLang="zh-CN" b="1" kern="100" dirty="0">
                <a:solidFill>
                  <a:srgbClr val="C00000"/>
                </a:solidFill>
                <a:latin typeface="Times New Roman" panose="02020603050405020304" pitchFamily="18" charset="0"/>
                <a:ea typeface="宋体" panose="02010600030101010101" pitchFamily="2" charset="-122"/>
              </a:rPr>
              <a:t>,   </a:t>
            </a:r>
            <a:r>
              <a:rPr lang="en-US" altLang="zh-CN" b="1" u="sng" kern="100" dirty="0">
                <a:solidFill>
                  <a:srgbClr val="C00000"/>
                </a:solidFill>
                <a:latin typeface="Times New Roman" panose="02020603050405020304" pitchFamily="18" charset="0"/>
                <a:ea typeface="宋体" panose="02010600030101010101" pitchFamily="2" charset="-122"/>
              </a:rPr>
              <a:t>34</a:t>
            </a:r>
            <a:r>
              <a:rPr lang="en-US" altLang="zh-CN" b="1" kern="100" dirty="0">
                <a:solidFill>
                  <a:srgbClr val="C00000"/>
                </a:solidFill>
                <a:latin typeface="Times New Roman" panose="02020603050405020304" pitchFamily="18" charset="0"/>
                <a:ea typeface="宋体" panose="02010600030101010101" pitchFamily="2" charset="-122"/>
              </a:rPr>
              <a:t>, </a:t>
            </a:r>
            <a:endParaRPr lang="zh-CN" altLang="zh-CN" b="1" kern="100" dirty="0">
              <a:solidFill>
                <a:srgbClr val="4472C4"/>
              </a:solidFill>
              <a:latin typeface="Times New Roman" panose="02020603050405020304" pitchFamily="18" charset="0"/>
              <a:ea typeface="宋体" panose="02010600030101010101" pitchFamily="2" charset="-122"/>
            </a:endParaRPr>
          </a:p>
          <a:p>
            <a:pPr algn="just"/>
            <a:r>
              <a:rPr lang="zh-CN" altLang="zh-CN" b="1" kern="100" dirty="0">
                <a:solidFill>
                  <a:srgbClr val="C00000"/>
                </a:solidFill>
                <a:latin typeface="Times New Roman" panose="02020603050405020304" pitchFamily="18" charset="0"/>
                <a:ea typeface="宋体" panose="02010600030101010101" pitchFamily="2" charset="-122"/>
              </a:rPr>
              <a:t>结果：  </a:t>
            </a:r>
            <a:r>
              <a:rPr lang="en-US" altLang="zh-CN" b="1" kern="100" dirty="0">
                <a:solidFill>
                  <a:srgbClr val="C00000"/>
                </a:solidFill>
                <a:latin typeface="Times New Roman" panose="02020603050405020304" pitchFamily="18" charset="0"/>
                <a:ea typeface="宋体" panose="02010600030101010101" pitchFamily="2" charset="-122"/>
              </a:rPr>
              <a:t>10, 12, 19, 23, 29, 34, 49, 55, 76, 87</a:t>
            </a:r>
            <a:endParaRPr lang="zh-CN" altLang="zh-CN" b="1" kern="100" dirty="0">
              <a:solidFill>
                <a:srgbClr val="4472C4"/>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17694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3058" y="351209"/>
            <a:ext cx="11205883" cy="1384995"/>
          </a:xfrm>
          <a:prstGeom prst="rect">
            <a:avLst/>
          </a:prstGeom>
        </p:spPr>
        <p:txBody>
          <a:bodyPr wrap="square">
            <a:spAutoFit/>
          </a:bodyPr>
          <a:lstStyle/>
          <a:p>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给定一个已经从小到大排好序的整数数组</a:t>
            </a:r>
            <a:r>
              <a:rPr lang="en-US" altLang="zh-CN" sz="2800" kern="100" dirty="0">
                <a:latin typeface="Times New Roman" panose="02020603050405020304" pitchFamily="18" charset="0"/>
                <a:ea typeface="宋体" panose="02010600030101010101" pitchFamily="2" charset="-122"/>
              </a:rPr>
              <a:t>A</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，以及另一个整数</a:t>
            </a:r>
            <a:r>
              <a:rPr lang="en-US" altLang="zh-CN" sz="2800" kern="100" dirty="0">
                <a:latin typeface="Times New Roman" panose="02020603050405020304" pitchFamily="18" charset="0"/>
                <a:ea typeface="宋体" panose="02010600030101010101" pitchFamily="2" charset="-122"/>
              </a:rPr>
              <a:t>M</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。给定设计尽可能高效的算法，在数组</a:t>
            </a:r>
            <a:r>
              <a:rPr lang="en-US" altLang="zh-CN" sz="2800" kern="100" dirty="0">
                <a:latin typeface="Times New Roman" panose="02020603050405020304" pitchFamily="18" charset="0"/>
                <a:ea typeface="宋体" panose="02010600030101010101" pitchFamily="2" charset="-122"/>
              </a:rPr>
              <a:t>A</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中查找两个数，使得它们的和正好等于</a:t>
            </a:r>
            <a:r>
              <a:rPr lang="en-US" altLang="zh-CN" sz="2800" kern="100" dirty="0">
                <a:latin typeface="Times New Roman" panose="02020603050405020304" pitchFamily="18" charset="0"/>
                <a:ea typeface="宋体" panose="02010600030101010101" pitchFamily="2" charset="-122"/>
              </a:rPr>
              <a:t>M</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。如果有多对这样的数字之和等于</a:t>
            </a:r>
            <a:r>
              <a:rPr lang="en-US" altLang="zh-CN" sz="2800" kern="100" dirty="0">
                <a:latin typeface="Times New Roman" panose="02020603050405020304" pitchFamily="18" charset="0"/>
                <a:ea typeface="宋体" panose="02010600030101010101" pitchFamily="2" charset="-122"/>
              </a:rPr>
              <a:t>M</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，输入任意一对即可</a:t>
            </a:r>
            <a:endParaRPr lang="zh-CN" altLang="en-US" sz="2800" dirty="0"/>
          </a:p>
        </p:txBody>
      </p:sp>
      <p:sp>
        <p:nvSpPr>
          <p:cNvPr id="5" name="矩形 4"/>
          <p:cNvSpPr/>
          <p:nvPr/>
        </p:nvSpPr>
        <p:spPr>
          <a:xfrm>
            <a:off x="664508" y="2092391"/>
            <a:ext cx="4660527" cy="1384995"/>
          </a:xfrm>
          <a:prstGeom prst="rect">
            <a:avLst/>
          </a:prstGeom>
        </p:spPr>
        <p:txBody>
          <a:bodyPr wrap="square">
            <a:spAutoFit/>
          </a:bodyPr>
          <a:lstStyle/>
          <a:p>
            <a:pPr algn="just">
              <a:spcAft>
                <a:spcPts val="0"/>
              </a:spcAft>
            </a:pPr>
            <a:r>
              <a:rPr lang="en-US" altLang="zh-CN" sz="2800" kern="100" dirty="0">
                <a:latin typeface="Times New Roman" panose="02020603050405020304" pitchFamily="18" charset="0"/>
                <a:ea typeface="宋体" panose="02010600030101010101" pitchFamily="2" charset="-122"/>
              </a:rPr>
              <a:t>a. </a:t>
            </a:r>
            <a:r>
              <a:rPr lang="zh-CN" altLang="zh-CN" sz="2800" kern="100" dirty="0">
                <a:latin typeface="Times New Roman" panose="02020603050405020304" pitchFamily="18" charset="0"/>
                <a:ea typeface="宋体" panose="02010600030101010101" pitchFamily="2" charset="-122"/>
              </a:rPr>
              <a:t>设计算法思路及步骤；</a:t>
            </a:r>
          </a:p>
          <a:p>
            <a:pPr algn="just">
              <a:spcAft>
                <a:spcPts val="0"/>
              </a:spcAft>
            </a:pPr>
            <a:r>
              <a:rPr lang="en-US" altLang="zh-CN" sz="2800" kern="100" dirty="0">
                <a:latin typeface="Times New Roman" panose="02020603050405020304" pitchFamily="18" charset="0"/>
                <a:ea typeface="宋体" panose="02010600030101010101" pitchFamily="2" charset="-122"/>
              </a:rPr>
              <a:t>b. </a:t>
            </a:r>
            <a:r>
              <a:rPr lang="zh-CN" altLang="zh-CN" sz="2800" kern="100" dirty="0">
                <a:latin typeface="Times New Roman" panose="02020603050405020304" pitchFamily="18" charset="0"/>
                <a:ea typeface="宋体" panose="02010600030101010101" pitchFamily="2" charset="-122"/>
              </a:rPr>
              <a:t>实现算法伪代码</a:t>
            </a:r>
          </a:p>
          <a:p>
            <a:pPr algn="just">
              <a:spcAft>
                <a:spcPts val="0"/>
              </a:spcAft>
            </a:pPr>
            <a:r>
              <a:rPr lang="en-US" altLang="zh-CN" sz="2800" kern="100" dirty="0">
                <a:latin typeface="Times New Roman" panose="02020603050405020304" pitchFamily="18" charset="0"/>
                <a:ea typeface="宋体" panose="02010600030101010101" pitchFamily="2" charset="-122"/>
              </a:rPr>
              <a:t>c. </a:t>
            </a:r>
            <a:r>
              <a:rPr lang="zh-CN" altLang="zh-CN" sz="2800" kern="100" dirty="0">
                <a:latin typeface="Times New Roman" panose="02020603050405020304" pitchFamily="18" charset="0"/>
                <a:ea typeface="宋体" panose="02010600030101010101" pitchFamily="2" charset="-122"/>
              </a:rPr>
              <a:t>给出算法时间复杂度</a:t>
            </a:r>
          </a:p>
        </p:txBody>
      </p:sp>
      <p:sp>
        <p:nvSpPr>
          <p:cNvPr id="8" name="矩形 7"/>
          <p:cNvSpPr/>
          <p:nvPr/>
        </p:nvSpPr>
        <p:spPr>
          <a:xfrm>
            <a:off x="5774391" y="1908615"/>
            <a:ext cx="6096000" cy="4401205"/>
          </a:xfrm>
          <a:prstGeom prst="rect">
            <a:avLst/>
          </a:prstGeom>
        </p:spPr>
        <p:txBody>
          <a:bodyPr>
            <a:spAutoFit/>
          </a:bodyPr>
          <a:lstStyle/>
          <a:p>
            <a:pPr algn="just">
              <a:spcAft>
                <a:spcPts val="0"/>
              </a:spcAft>
            </a:pPr>
            <a:r>
              <a:rPr lang="zh-CN" altLang="zh-CN" sz="2000" kern="100" dirty="0">
                <a:latin typeface="Times New Roman" panose="02020603050405020304" pitchFamily="18" charset="0"/>
                <a:ea typeface="宋体" panose="02010600030101010101" pitchFamily="2" charset="-122"/>
              </a:rPr>
              <a:t>（</a:t>
            </a:r>
            <a:r>
              <a:rPr lang="en-US" altLang="zh-CN" sz="2000" kern="100" dirty="0">
                <a:latin typeface="Times New Roman" panose="02020603050405020304" pitchFamily="18" charset="0"/>
                <a:ea typeface="宋体" panose="02010600030101010101" pitchFamily="2" charset="-122"/>
              </a:rPr>
              <a:t>1</a:t>
            </a:r>
            <a:r>
              <a:rPr lang="zh-CN" altLang="zh-CN" sz="2000" kern="100" dirty="0">
                <a:latin typeface="Times New Roman" panose="02020603050405020304" pitchFamily="18" charset="0"/>
                <a:ea typeface="宋体" panose="02010600030101010101" pitchFamily="2" charset="-122"/>
              </a:rPr>
              <a:t>）让指针指向数组的头部和尾部，相加，如果小于</a:t>
            </a:r>
            <a:r>
              <a:rPr lang="en-US" altLang="zh-CN" sz="2000" kern="100" dirty="0">
                <a:latin typeface="Times New Roman" panose="02020603050405020304" pitchFamily="18" charset="0"/>
                <a:ea typeface="宋体" panose="02010600030101010101" pitchFamily="2" charset="-122"/>
              </a:rPr>
              <a:t>M</a:t>
            </a:r>
            <a:r>
              <a:rPr lang="zh-CN" altLang="zh-CN" sz="2000" kern="100" dirty="0">
                <a:latin typeface="Times New Roman" panose="02020603050405020304" pitchFamily="18" charset="0"/>
                <a:ea typeface="宋体" panose="02010600030101010101" pitchFamily="2" charset="-122"/>
              </a:rPr>
              <a:t>，则增大头指针，如果大于则减小尾指针</a:t>
            </a:r>
          </a:p>
          <a:p>
            <a:pPr algn="just">
              <a:spcAft>
                <a:spcPts val="0"/>
              </a:spcAft>
            </a:pPr>
            <a:r>
              <a:rPr lang="zh-CN" altLang="zh-CN" sz="2000" kern="100" dirty="0">
                <a:latin typeface="Times New Roman" panose="02020603050405020304" pitchFamily="18" charset="0"/>
                <a:ea typeface="宋体" panose="02010600030101010101" pitchFamily="2" charset="-122"/>
              </a:rPr>
              <a:t>（</a:t>
            </a:r>
            <a:r>
              <a:rPr lang="en-US" altLang="zh-CN" sz="2000" kern="100" dirty="0">
                <a:latin typeface="Times New Roman" panose="02020603050405020304" pitchFamily="18" charset="0"/>
                <a:ea typeface="宋体" panose="02010600030101010101" pitchFamily="2" charset="-122"/>
              </a:rPr>
              <a:t>2</a:t>
            </a:r>
            <a:r>
              <a:rPr lang="zh-CN" altLang="zh-CN" sz="2000" kern="100" dirty="0">
                <a:latin typeface="Times New Roman" panose="02020603050405020304" pitchFamily="18" charset="0"/>
                <a:ea typeface="宋体" panose="02010600030101010101" pitchFamily="2" charset="-122"/>
              </a:rPr>
              <a:t>）退出的条件，相等或者头部</a:t>
            </a:r>
            <a:r>
              <a:rPr lang="en-US" altLang="zh-CN" sz="2000" kern="100" dirty="0">
                <a:latin typeface="Times New Roman" panose="02020603050405020304" pitchFamily="18" charset="0"/>
                <a:ea typeface="宋体" panose="02010600030101010101" pitchFamily="2" charset="-122"/>
              </a:rPr>
              <a:t>=</a:t>
            </a:r>
            <a:r>
              <a:rPr lang="zh-CN" altLang="zh-CN" sz="2000" kern="100" dirty="0">
                <a:latin typeface="Times New Roman" panose="02020603050405020304" pitchFamily="18" charset="0"/>
                <a:ea typeface="宋体" panose="02010600030101010101" pitchFamily="2" charset="-122"/>
              </a:rPr>
              <a:t>尾部</a:t>
            </a:r>
          </a:p>
          <a:p>
            <a:pPr lvl="1" indent="66675" algn="just"/>
            <a:r>
              <a:rPr lang="en-US" altLang="zh-CN" sz="2000" kern="100" dirty="0">
                <a:latin typeface="Times New Roman" panose="02020603050405020304" pitchFamily="18" charset="0"/>
                <a:ea typeface="宋体" panose="02010600030101010101" pitchFamily="2" charset="-122"/>
              </a:rPr>
              <a:t>void function</a:t>
            </a:r>
            <a:r>
              <a:rPr lang="zh-CN" altLang="zh-CN" sz="2000" kern="100" dirty="0">
                <a:latin typeface="Times New Roman" panose="02020603050405020304" pitchFamily="18" charset="0"/>
                <a:ea typeface="宋体" panose="02010600030101010101" pitchFamily="2" charset="-122"/>
              </a:rPr>
              <a:t>（</a:t>
            </a:r>
            <a:r>
              <a:rPr lang="en-US" altLang="zh-CN" sz="2000" kern="100" dirty="0" err="1">
                <a:latin typeface="Times New Roman" panose="02020603050405020304" pitchFamily="18" charset="0"/>
                <a:ea typeface="宋体" panose="02010600030101010101" pitchFamily="2" charset="-122"/>
              </a:rPr>
              <a:t>int</a:t>
            </a:r>
            <a:r>
              <a:rPr lang="en-US" altLang="zh-CN" sz="2000" kern="100" dirty="0">
                <a:latin typeface="Times New Roman" panose="02020603050405020304" pitchFamily="18" charset="0"/>
                <a:ea typeface="宋体" panose="02010600030101010101" pitchFamily="2" charset="-122"/>
              </a:rPr>
              <a:t> a[],</a:t>
            </a:r>
            <a:r>
              <a:rPr lang="en-US" altLang="zh-CN" sz="2000" kern="100" dirty="0" err="1">
                <a:latin typeface="Times New Roman" panose="02020603050405020304" pitchFamily="18" charset="0"/>
                <a:ea typeface="宋体" panose="02010600030101010101" pitchFamily="2" charset="-122"/>
              </a:rPr>
              <a:t>int</a:t>
            </a:r>
            <a:r>
              <a:rPr lang="en-US" altLang="zh-CN" sz="2000" kern="100" dirty="0">
                <a:latin typeface="Times New Roman" panose="02020603050405020304" pitchFamily="18" charset="0"/>
                <a:ea typeface="宋体" panose="02010600030101010101" pitchFamily="2" charset="-122"/>
              </a:rPr>
              <a:t> </a:t>
            </a:r>
            <a:r>
              <a:rPr lang="en-US" altLang="zh-CN" sz="2000" kern="100" dirty="0" err="1">
                <a:latin typeface="Times New Roman" panose="02020603050405020304" pitchFamily="18" charset="0"/>
                <a:ea typeface="宋体" panose="02010600030101010101" pitchFamily="2" charset="-122"/>
              </a:rPr>
              <a:t>n,int</a:t>
            </a:r>
            <a:r>
              <a:rPr lang="en-US" altLang="zh-CN" sz="2000" kern="100" dirty="0">
                <a:latin typeface="Times New Roman" panose="02020603050405020304" pitchFamily="18" charset="0"/>
                <a:ea typeface="宋体" panose="02010600030101010101" pitchFamily="2" charset="-122"/>
              </a:rPr>
              <a:t> M</a:t>
            </a:r>
            <a:r>
              <a:rPr lang="zh-CN" altLang="zh-CN" sz="2000" kern="100" dirty="0">
                <a:latin typeface="Times New Roman" panose="02020603050405020304" pitchFamily="18" charset="0"/>
                <a:ea typeface="宋体" panose="02010600030101010101" pitchFamily="2" charset="-122"/>
              </a:rPr>
              <a:t>）</a:t>
            </a:r>
            <a:r>
              <a:rPr lang="en-US" altLang="zh-CN" sz="2000" kern="100" dirty="0">
                <a:latin typeface="Times New Roman" panose="02020603050405020304" pitchFamily="18" charset="0"/>
                <a:ea typeface="宋体" panose="02010600030101010101" pitchFamily="2" charset="-122"/>
              </a:rPr>
              <a:t>{</a:t>
            </a:r>
            <a:endParaRPr lang="zh-CN" altLang="zh-CN" sz="2000" kern="100" dirty="0">
              <a:latin typeface="Times New Roman" panose="02020603050405020304" pitchFamily="18" charset="0"/>
              <a:ea typeface="宋体" panose="02010600030101010101" pitchFamily="2" charset="-122"/>
            </a:endParaRPr>
          </a:p>
          <a:p>
            <a:pPr lvl="1" algn="just"/>
            <a:r>
              <a:rPr lang="en-US" altLang="zh-CN" sz="2000" kern="100" dirty="0">
                <a:latin typeface="Times New Roman" panose="02020603050405020304" pitchFamily="18" charset="0"/>
                <a:ea typeface="宋体" panose="02010600030101010101" pitchFamily="2" charset="-122"/>
              </a:rPr>
              <a:t>    </a:t>
            </a:r>
            <a:r>
              <a:rPr lang="en-US" altLang="zh-CN" sz="2000" kern="100" dirty="0" err="1">
                <a:latin typeface="Times New Roman" panose="02020603050405020304" pitchFamily="18" charset="0"/>
                <a:ea typeface="宋体" panose="02010600030101010101" pitchFamily="2" charset="-122"/>
              </a:rPr>
              <a:t>int</a:t>
            </a:r>
            <a:r>
              <a:rPr lang="en-US" altLang="zh-CN" sz="2000" kern="100" dirty="0">
                <a:latin typeface="Times New Roman" panose="02020603050405020304" pitchFamily="18" charset="0"/>
                <a:ea typeface="宋体" panose="02010600030101010101" pitchFamily="2" charset="-122"/>
              </a:rPr>
              <a:t> </a:t>
            </a:r>
            <a:r>
              <a:rPr lang="en-US" altLang="zh-CN" sz="2000" kern="100" dirty="0" err="1">
                <a:latin typeface="Times New Roman" panose="02020603050405020304" pitchFamily="18" charset="0"/>
                <a:ea typeface="宋体" panose="02010600030101010101" pitchFamily="2" charset="-122"/>
              </a:rPr>
              <a:t>i</a:t>
            </a:r>
            <a:r>
              <a:rPr lang="en-US" altLang="zh-CN" sz="2000" kern="100" dirty="0">
                <a:latin typeface="Times New Roman" panose="02020603050405020304" pitchFamily="18" charset="0"/>
                <a:ea typeface="宋体" panose="02010600030101010101" pitchFamily="2" charset="-122"/>
              </a:rPr>
              <a:t>=0, j=n-1;</a:t>
            </a:r>
            <a:endParaRPr lang="zh-CN" altLang="zh-CN" sz="2000" kern="100" dirty="0">
              <a:latin typeface="Times New Roman" panose="02020603050405020304" pitchFamily="18" charset="0"/>
              <a:ea typeface="宋体" panose="02010600030101010101" pitchFamily="2" charset="-122"/>
            </a:endParaRPr>
          </a:p>
          <a:p>
            <a:pPr lvl="1" algn="just"/>
            <a:r>
              <a:rPr lang="zh-CN" altLang="zh-CN" sz="2000" kern="100" dirty="0">
                <a:latin typeface="Times New Roman" panose="02020603050405020304" pitchFamily="18" charset="0"/>
                <a:ea typeface="宋体" panose="02010600030101010101" pitchFamily="2" charset="-122"/>
              </a:rPr>
              <a:t>　　</a:t>
            </a:r>
            <a:r>
              <a:rPr lang="en-US" altLang="zh-CN" sz="2000" kern="100" dirty="0">
                <a:latin typeface="Times New Roman" panose="02020603050405020304" pitchFamily="18" charset="0"/>
                <a:ea typeface="宋体" panose="02010600030101010101" pitchFamily="2" charset="-122"/>
              </a:rPr>
              <a:t>while(</a:t>
            </a:r>
            <a:r>
              <a:rPr lang="en-US" altLang="zh-CN" sz="2000" kern="100" dirty="0" err="1">
                <a:latin typeface="Times New Roman" panose="02020603050405020304" pitchFamily="18" charset="0"/>
                <a:ea typeface="宋体" panose="02010600030101010101" pitchFamily="2" charset="-122"/>
              </a:rPr>
              <a:t>i</a:t>
            </a:r>
            <a:r>
              <a:rPr lang="en-US" altLang="zh-CN" sz="2000" kern="100" dirty="0">
                <a:latin typeface="Times New Roman" panose="02020603050405020304" pitchFamily="18" charset="0"/>
                <a:ea typeface="宋体" panose="02010600030101010101" pitchFamily="2" charset="-122"/>
              </a:rPr>
              <a:t>!=j){</a:t>
            </a:r>
            <a:endParaRPr lang="zh-CN" altLang="zh-CN" sz="2000" kern="100" dirty="0">
              <a:latin typeface="Times New Roman" panose="02020603050405020304" pitchFamily="18" charset="0"/>
              <a:ea typeface="宋体" panose="02010600030101010101" pitchFamily="2" charset="-122"/>
            </a:endParaRPr>
          </a:p>
          <a:p>
            <a:pPr lvl="1" algn="just"/>
            <a:r>
              <a:rPr lang="en-US" altLang="zh-CN" sz="2000" kern="100" dirty="0">
                <a:latin typeface="Times New Roman" panose="02020603050405020304" pitchFamily="18" charset="0"/>
                <a:ea typeface="宋体" panose="02010600030101010101" pitchFamily="2" charset="-122"/>
              </a:rPr>
              <a:t>        if(a[</a:t>
            </a:r>
            <a:r>
              <a:rPr lang="en-US" altLang="zh-CN" sz="2000" kern="100" dirty="0" err="1">
                <a:latin typeface="Times New Roman" panose="02020603050405020304" pitchFamily="18" charset="0"/>
                <a:ea typeface="宋体" panose="02010600030101010101" pitchFamily="2" charset="-122"/>
              </a:rPr>
              <a:t>i</a:t>
            </a:r>
            <a:r>
              <a:rPr lang="en-US" altLang="zh-CN" sz="2000" kern="100" dirty="0">
                <a:latin typeface="Times New Roman" panose="02020603050405020304" pitchFamily="18" charset="0"/>
                <a:ea typeface="宋体" panose="02010600030101010101" pitchFamily="2" charset="-122"/>
              </a:rPr>
              <a:t>]+a[j]==M){</a:t>
            </a:r>
            <a:endParaRPr lang="zh-CN" altLang="zh-CN" sz="2000" kern="100" dirty="0">
              <a:latin typeface="Times New Roman" panose="02020603050405020304" pitchFamily="18" charset="0"/>
              <a:ea typeface="宋体" panose="02010600030101010101" pitchFamily="2" charset="-122"/>
            </a:endParaRPr>
          </a:p>
          <a:p>
            <a:pPr lvl="1" indent="66675" algn="just"/>
            <a:r>
              <a:rPr lang="zh-CN" altLang="zh-CN" sz="2000" kern="100" dirty="0">
                <a:latin typeface="Times New Roman" panose="02020603050405020304" pitchFamily="18" charset="0"/>
                <a:ea typeface="宋体" panose="02010600030101010101" pitchFamily="2" charset="-122"/>
              </a:rPr>
              <a:t>　　　</a:t>
            </a:r>
            <a:r>
              <a:rPr lang="en-US" altLang="zh-CN" sz="2000" kern="100" dirty="0">
                <a:latin typeface="Times New Roman" panose="02020603050405020304" pitchFamily="18" charset="0"/>
                <a:ea typeface="宋体" panose="02010600030101010101" pitchFamily="2" charset="-122"/>
              </a:rPr>
              <a:t>  </a:t>
            </a:r>
            <a:r>
              <a:rPr lang="en-US" altLang="zh-CN" sz="2000" kern="100" dirty="0" err="1">
                <a:latin typeface="Times New Roman" panose="02020603050405020304" pitchFamily="18" charset="0"/>
                <a:ea typeface="宋体" panose="02010600030101010101" pitchFamily="2" charset="-122"/>
              </a:rPr>
              <a:t>printf</a:t>
            </a:r>
            <a:r>
              <a:rPr lang="en-US" altLang="zh-CN" sz="2000" kern="100" dirty="0">
                <a:latin typeface="Times New Roman" panose="02020603050405020304" pitchFamily="18" charset="0"/>
                <a:ea typeface="宋体" panose="02010600030101010101" pitchFamily="2" charset="-122"/>
              </a:rPr>
              <a:t>("%</a:t>
            </a:r>
            <a:r>
              <a:rPr lang="en-US" altLang="zh-CN" sz="2000" kern="100" dirty="0" err="1">
                <a:latin typeface="Times New Roman" panose="02020603050405020304" pitchFamily="18" charset="0"/>
                <a:ea typeface="宋体" panose="02010600030101010101" pitchFamily="2" charset="-122"/>
              </a:rPr>
              <a:t>d,%d",a</a:t>
            </a:r>
            <a:r>
              <a:rPr lang="en-US" altLang="zh-CN" sz="2000" kern="100" dirty="0">
                <a:latin typeface="Times New Roman" panose="02020603050405020304" pitchFamily="18" charset="0"/>
                <a:ea typeface="宋体" panose="02010600030101010101" pitchFamily="2" charset="-122"/>
              </a:rPr>
              <a:t>[</a:t>
            </a:r>
            <a:r>
              <a:rPr lang="en-US" altLang="zh-CN" sz="2000" kern="100" dirty="0" err="1">
                <a:latin typeface="Times New Roman" panose="02020603050405020304" pitchFamily="18" charset="0"/>
                <a:ea typeface="宋体" panose="02010600030101010101" pitchFamily="2" charset="-122"/>
              </a:rPr>
              <a:t>i</a:t>
            </a:r>
            <a:r>
              <a:rPr lang="en-US" altLang="zh-CN" sz="2000" kern="100" dirty="0">
                <a:latin typeface="Times New Roman" panose="02020603050405020304" pitchFamily="18" charset="0"/>
                <a:ea typeface="宋体" panose="02010600030101010101" pitchFamily="2" charset="-122"/>
              </a:rPr>
              <a:t>],a[j]);</a:t>
            </a:r>
            <a:endParaRPr lang="zh-CN" altLang="zh-CN" sz="2000" kern="100" dirty="0">
              <a:latin typeface="Times New Roman" panose="02020603050405020304" pitchFamily="18" charset="0"/>
              <a:ea typeface="宋体" panose="02010600030101010101" pitchFamily="2" charset="-122"/>
            </a:endParaRPr>
          </a:p>
          <a:p>
            <a:pPr lvl="1" algn="just"/>
            <a:r>
              <a:rPr lang="en-US" altLang="zh-CN" sz="2000" kern="100" dirty="0">
                <a:latin typeface="Times New Roman" panose="02020603050405020304" pitchFamily="18" charset="0"/>
                <a:ea typeface="宋体" panose="02010600030101010101" pitchFamily="2" charset="-122"/>
              </a:rPr>
              <a:t>         	  break;</a:t>
            </a:r>
          </a:p>
          <a:p>
            <a:pPr lvl="1" algn="just"/>
            <a:r>
              <a:rPr lang="en-US" altLang="zh-CN" sz="2000" kern="100" dirty="0">
                <a:latin typeface="Times New Roman" panose="02020603050405020304" pitchFamily="18" charset="0"/>
                <a:ea typeface="宋体" panose="02010600030101010101" pitchFamily="2" charset="-122"/>
              </a:rPr>
              <a:t>         }</a:t>
            </a:r>
            <a:endParaRPr lang="zh-CN" altLang="zh-CN" sz="2000" kern="100" dirty="0">
              <a:latin typeface="Times New Roman" panose="02020603050405020304" pitchFamily="18" charset="0"/>
              <a:ea typeface="宋体" panose="02010600030101010101" pitchFamily="2" charset="-122"/>
            </a:endParaRPr>
          </a:p>
          <a:p>
            <a:pPr lvl="1" algn="just"/>
            <a:r>
              <a:rPr lang="zh-CN" altLang="zh-CN" sz="2000" kern="100" dirty="0">
                <a:latin typeface="Times New Roman" panose="02020603050405020304" pitchFamily="18" charset="0"/>
                <a:ea typeface="宋体" panose="02010600030101010101" pitchFamily="2" charset="-122"/>
              </a:rPr>
              <a:t>　　</a:t>
            </a:r>
            <a:r>
              <a:rPr lang="en-US" altLang="zh-CN" sz="2000" kern="100" dirty="0">
                <a:latin typeface="Times New Roman" panose="02020603050405020304" pitchFamily="18" charset="0"/>
                <a:ea typeface="宋体" panose="02010600030101010101" pitchFamily="2" charset="-122"/>
              </a:rPr>
              <a:t> a[</a:t>
            </a:r>
            <a:r>
              <a:rPr lang="en-US" altLang="zh-CN" sz="2000" kern="100" dirty="0" err="1">
                <a:latin typeface="Times New Roman" panose="02020603050405020304" pitchFamily="18" charset="0"/>
                <a:ea typeface="宋体" panose="02010600030101010101" pitchFamily="2" charset="-122"/>
              </a:rPr>
              <a:t>i</a:t>
            </a:r>
            <a:r>
              <a:rPr lang="en-US" altLang="zh-CN" sz="2000" kern="100" dirty="0">
                <a:latin typeface="Times New Roman" panose="02020603050405020304" pitchFamily="18" charset="0"/>
                <a:ea typeface="宋体" panose="02010600030101010101" pitchFamily="2" charset="-122"/>
              </a:rPr>
              <a:t>]+a[j]&gt;</a:t>
            </a:r>
            <a:r>
              <a:rPr lang="en-US" altLang="zh-CN" sz="2000" kern="100" dirty="0" err="1">
                <a:latin typeface="Times New Roman" panose="02020603050405020304" pitchFamily="18" charset="0"/>
                <a:ea typeface="宋体" panose="02010600030101010101" pitchFamily="2" charset="-122"/>
              </a:rPr>
              <a:t>M?j</a:t>
            </a:r>
            <a:r>
              <a:rPr lang="en-US" altLang="zh-CN" sz="2000" kern="100" dirty="0">
                <a:latin typeface="Times New Roman" panose="02020603050405020304" pitchFamily="18" charset="0"/>
                <a:ea typeface="宋体" panose="02010600030101010101" pitchFamily="2" charset="-122"/>
              </a:rPr>
              <a:t>--:</a:t>
            </a:r>
            <a:r>
              <a:rPr lang="en-US" altLang="zh-CN" sz="2000" kern="100" dirty="0" err="1">
                <a:latin typeface="Times New Roman" panose="02020603050405020304" pitchFamily="18" charset="0"/>
                <a:ea typeface="宋体" panose="02010600030101010101" pitchFamily="2" charset="-122"/>
              </a:rPr>
              <a:t>i</a:t>
            </a:r>
            <a:r>
              <a:rPr lang="en-US" altLang="zh-CN" sz="2000" kern="100" dirty="0">
                <a:latin typeface="Times New Roman" panose="02020603050405020304" pitchFamily="18" charset="0"/>
                <a:ea typeface="宋体" panose="02010600030101010101" pitchFamily="2" charset="-122"/>
              </a:rPr>
              <a:t>++;</a:t>
            </a:r>
            <a:endParaRPr lang="zh-CN" altLang="zh-CN" sz="2000" kern="100" dirty="0">
              <a:latin typeface="Times New Roman" panose="02020603050405020304" pitchFamily="18" charset="0"/>
              <a:ea typeface="宋体" panose="02010600030101010101" pitchFamily="2" charset="-122"/>
            </a:endParaRPr>
          </a:p>
          <a:p>
            <a:pPr lvl="1" indent="133350" algn="just"/>
            <a:r>
              <a:rPr lang="zh-CN" altLang="zh-CN" sz="2000" kern="100" dirty="0">
                <a:latin typeface="Times New Roman" panose="02020603050405020304" pitchFamily="18" charset="0"/>
                <a:ea typeface="宋体" panose="02010600030101010101" pitchFamily="2" charset="-122"/>
              </a:rPr>
              <a:t>　</a:t>
            </a:r>
            <a:r>
              <a:rPr lang="en-US" altLang="zh-CN" sz="2000" kern="100" dirty="0">
                <a:latin typeface="Times New Roman" panose="02020603050405020304" pitchFamily="18" charset="0"/>
                <a:ea typeface="宋体" panose="02010600030101010101" pitchFamily="2" charset="-122"/>
              </a:rPr>
              <a:t>}</a:t>
            </a:r>
            <a:endParaRPr lang="zh-CN" altLang="zh-CN" sz="2000" kern="100" dirty="0">
              <a:latin typeface="Times New Roman" panose="02020603050405020304" pitchFamily="18" charset="0"/>
              <a:ea typeface="宋体" panose="02010600030101010101" pitchFamily="2" charset="-122"/>
            </a:endParaRPr>
          </a:p>
          <a:p>
            <a:pPr lvl="1" indent="133350" algn="just"/>
            <a:r>
              <a:rPr lang="en-US" altLang="zh-CN" sz="2000" kern="100" dirty="0">
                <a:latin typeface="Times New Roman" panose="02020603050405020304" pitchFamily="18" charset="0"/>
                <a:ea typeface="宋体" panose="02010600030101010101" pitchFamily="2" charset="-122"/>
              </a:rPr>
              <a:t>}</a:t>
            </a:r>
            <a:endParaRPr lang="zh-CN" altLang="zh-CN" sz="2000" kern="100" dirty="0">
              <a:latin typeface="Times New Roman" panose="02020603050405020304" pitchFamily="18" charset="0"/>
              <a:ea typeface="宋体" panose="02010600030101010101" pitchFamily="2" charset="-122"/>
            </a:endParaRPr>
          </a:p>
          <a:p>
            <a:pPr lvl="1" algn="just"/>
            <a:r>
              <a:rPr lang="zh-CN" altLang="zh-CN" sz="2000" kern="100" dirty="0">
                <a:solidFill>
                  <a:srgbClr val="000000"/>
                </a:solidFill>
                <a:latin typeface="Verdana" panose="020B0604030504040204" pitchFamily="34" charset="0"/>
                <a:ea typeface="宋体" panose="02010600030101010101" pitchFamily="2" charset="-122"/>
              </a:rPr>
              <a:t>时间复杂度是</a:t>
            </a:r>
            <a:r>
              <a:rPr lang="en-US" altLang="zh-CN" sz="2000" kern="100" dirty="0">
                <a:solidFill>
                  <a:srgbClr val="000000"/>
                </a:solidFill>
                <a:latin typeface="Verdana" panose="020B0604030504040204" pitchFamily="34" charset="0"/>
                <a:ea typeface="宋体" panose="02010600030101010101" pitchFamily="2" charset="-122"/>
              </a:rPr>
              <a:t>O(n)</a:t>
            </a:r>
            <a:endParaRPr lang="zh-CN" altLang="zh-CN" sz="20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57148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840852"/>
            <a:ext cx="10515600" cy="1103801"/>
          </a:xfrm>
        </p:spPr>
        <p:txBody>
          <a:bodyPr>
            <a:normAutofit/>
          </a:bodyPr>
          <a:lstStyle/>
          <a:p>
            <a:pPr marL="0" indent="0" algn="ctr">
              <a:buNone/>
            </a:pPr>
            <a:r>
              <a:rPr lang="en-US" altLang="zh-CN" dirty="0"/>
              <a:t>8,3,2,5,1,6,4,7</a:t>
            </a:r>
            <a:endParaRPr lang="zh-CN" altLang="en-US" dirty="0"/>
          </a:p>
        </p:txBody>
      </p:sp>
      <p:sp>
        <p:nvSpPr>
          <p:cNvPr id="5" name="矩形 4"/>
          <p:cNvSpPr/>
          <p:nvPr/>
        </p:nvSpPr>
        <p:spPr>
          <a:xfrm>
            <a:off x="838200" y="1281970"/>
            <a:ext cx="10242176" cy="954107"/>
          </a:xfrm>
          <a:prstGeom prst="rect">
            <a:avLst/>
          </a:prstGeom>
        </p:spPr>
        <p:txBody>
          <a:bodyPr wrap="square">
            <a:spAutoFit/>
          </a:bodyPr>
          <a:lstStyle/>
          <a:p>
            <a:r>
              <a:rPr lang="zh-CN" altLang="en-US" sz="2800" dirty="0"/>
              <a:t>初始序列为</a:t>
            </a:r>
            <a:r>
              <a:rPr lang="en-US" altLang="zh-CN" sz="2800" dirty="0"/>
              <a:t>1 8 6 2 5 4 7 3</a:t>
            </a:r>
            <a:r>
              <a:rPr lang="zh-CN" altLang="en-US" sz="2800" dirty="0"/>
              <a:t>的一组数采用堆排序，当建堆</a:t>
            </a:r>
            <a:r>
              <a:rPr lang="en-US" altLang="zh-CN" sz="2800" dirty="0"/>
              <a:t>(</a:t>
            </a:r>
            <a:r>
              <a:rPr lang="zh-CN" altLang="en-US" sz="2800" dirty="0"/>
              <a:t>小根堆</a:t>
            </a:r>
            <a:r>
              <a:rPr lang="en-US" altLang="zh-CN" sz="2800" dirty="0"/>
              <a:t>)</a:t>
            </a:r>
            <a:r>
              <a:rPr lang="zh-CN" altLang="en-US" sz="2800" dirty="0"/>
              <a:t>完毕时，堆所对应的二叉树中序遍历序列是什么？ </a:t>
            </a:r>
          </a:p>
        </p:txBody>
      </p:sp>
    </p:spTree>
    <p:extLst>
      <p:ext uri="{BB962C8B-B14F-4D97-AF65-F5344CB8AC3E}">
        <p14:creationId xmlns:p14="http://schemas.microsoft.com/office/powerpoint/2010/main" val="278016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937C46-C36C-5549-9962-BEFF2F268E2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0548F3F-8CB2-3645-9845-DC454E9AE4D7}"/>
              </a:ext>
            </a:extLst>
          </p:cNvPr>
          <p:cNvSpPr>
            <a:spLocks noGrp="1"/>
          </p:cNvSpPr>
          <p:nvPr>
            <p:ph idx="1"/>
          </p:nvPr>
        </p:nvSpPr>
        <p:spPr/>
        <p:txBody>
          <a:bodyPr/>
          <a:lstStyle/>
          <a:p>
            <a:endParaRPr kumimoji="1" lang="zh-CN" altLang="en-US" dirty="0"/>
          </a:p>
        </p:txBody>
      </p:sp>
      <p:sp>
        <p:nvSpPr>
          <p:cNvPr id="4" name="矩形 3">
            <a:extLst>
              <a:ext uri="{FF2B5EF4-FFF2-40B4-BE49-F238E27FC236}">
                <a16:creationId xmlns:a16="http://schemas.microsoft.com/office/drawing/2014/main" id="{3BBB7B28-B57D-8543-B7F3-36DE09655F4E}"/>
              </a:ext>
            </a:extLst>
          </p:cNvPr>
          <p:cNvSpPr/>
          <p:nvPr/>
        </p:nvSpPr>
        <p:spPr>
          <a:xfrm>
            <a:off x="3048000" y="877382"/>
            <a:ext cx="6096000" cy="4524315"/>
          </a:xfrm>
          <a:prstGeom prst="rect">
            <a:avLst/>
          </a:prstGeom>
        </p:spPr>
        <p:txBody>
          <a:bodyPr>
            <a:spAutoFit/>
          </a:bodyPr>
          <a:lstStyle/>
          <a:p>
            <a:pPr indent="133350" algn="just"/>
            <a:r>
              <a:rPr lang="en-US" altLang="zh-CN" sz="3200" kern="100" dirty="0">
                <a:latin typeface="Times New Roman" panose="02020603050405020304" pitchFamily="18" charset="0"/>
                <a:ea typeface="宋体" panose="02010600030101010101" pitchFamily="2" charset="-122"/>
              </a:rPr>
              <a:t>void fun1(int n){</a:t>
            </a:r>
            <a:endParaRPr lang="zh-CN" altLang="zh-CN" sz="3200" kern="100" dirty="0">
              <a:latin typeface="Times New Roman" panose="02020603050405020304" pitchFamily="18" charset="0"/>
              <a:ea typeface="宋体" panose="02010600030101010101" pitchFamily="2" charset="-122"/>
            </a:endParaRPr>
          </a:p>
          <a:p>
            <a:pPr indent="266700" algn="just"/>
            <a:r>
              <a:rPr lang="en-US" altLang="zh-CN" sz="3200" kern="100" dirty="0">
                <a:latin typeface="Times New Roman" panose="02020603050405020304" pitchFamily="18" charset="0"/>
                <a:ea typeface="宋体" panose="02010600030101010101" pitchFamily="2" charset="-122"/>
              </a:rPr>
              <a:t>int </a:t>
            </a:r>
            <a:r>
              <a:rPr lang="en-US" altLang="zh-CN" sz="3200" kern="100" dirty="0" err="1">
                <a:latin typeface="Times New Roman" panose="02020603050405020304" pitchFamily="18" charset="0"/>
                <a:ea typeface="宋体" panose="02010600030101010101" pitchFamily="2" charset="-122"/>
              </a:rPr>
              <a:t>i,k</a:t>
            </a:r>
            <a:r>
              <a:rPr lang="en-US" altLang="zh-CN" sz="3200" kern="100" dirty="0">
                <a:latin typeface="Times New Roman" panose="02020603050405020304" pitchFamily="18" charset="0"/>
                <a:ea typeface="宋体" panose="02010600030101010101" pitchFamily="2" charset="-122"/>
              </a:rPr>
              <a:t>;</a:t>
            </a:r>
            <a:endParaRPr lang="zh-CN" altLang="zh-CN" sz="3200" kern="100" dirty="0">
              <a:latin typeface="Times New Roman" panose="02020603050405020304" pitchFamily="18" charset="0"/>
              <a:ea typeface="宋体" panose="02010600030101010101" pitchFamily="2" charset="-122"/>
            </a:endParaRPr>
          </a:p>
          <a:p>
            <a:pPr algn="just"/>
            <a:r>
              <a:rPr lang="en-US" altLang="zh-CN" sz="3200" kern="100" dirty="0">
                <a:latin typeface="Times New Roman" panose="02020603050405020304" pitchFamily="18" charset="0"/>
                <a:ea typeface="宋体" panose="02010600030101010101" pitchFamily="2" charset="-122"/>
              </a:rPr>
              <a:t>    for(</a:t>
            </a:r>
            <a:r>
              <a:rPr lang="en-US" altLang="zh-CN" sz="3200" kern="100" dirty="0" err="1">
                <a:latin typeface="Times New Roman" panose="02020603050405020304" pitchFamily="18" charset="0"/>
                <a:ea typeface="宋体" panose="02010600030101010101" pitchFamily="2" charset="-122"/>
              </a:rPr>
              <a:t>i</a:t>
            </a:r>
            <a:r>
              <a:rPr lang="en-US" altLang="zh-CN" sz="3200" kern="100" dirty="0">
                <a:latin typeface="Times New Roman" panose="02020603050405020304" pitchFamily="18" charset="0"/>
                <a:ea typeface="宋体" panose="02010600030101010101" pitchFamily="2" charset="-122"/>
              </a:rPr>
              <a:t>=1; </a:t>
            </a:r>
            <a:r>
              <a:rPr lang="en-US" altLang="zh-CN" sz="3200" kern="100" dirty="0" err="1">
                <a:latin typeface="Times New Roman" panose="02020603050405020304" pitchFamily="18" charset="0"/>
                <a:ea typeface="宋体" panose="02010600030101010101" pitchFamily="2" charset="-122"/>
              </a:rPr>
              <a:t>i</a:t>
            </a:r>
            <a:r>
              <a:rPr lang="en-US" altLang="zh-CN" sz="3200" kern="100" dirty="0">
                <a:latin typeface="Times New Roman" panose="02020603050405020304" pitchFamily="18" charset="0"/>
                <a:ea typeface="宋体" panose="02010600030101010101" pitchFamily="2" charset="-122"/>
              </a:rPr>
              <a:t>&lt;=10000; </a:t>
            </a:r>
            <a:r>
              <a:rPr lang="en-US" altLang="zh-CN" sz="3200" kern="100" dirty="0" err="1">
                <a:latin typeface="Times New Roman" panose="02020603050405020304" pitchFamily="18" charset="0"/>
                <a:ea typeface="宋体" panose="02010600030101010101" pitchFamily="2" charset="-122"/>
              </a:rPr>
              <a:t>i</a:t>
            </a:r>
            <a:r>
              <a:rPr lang="en-US" altLang="zh-CN" sz="3200" kern="100" dirty="0">
                <a:latin typeface="Times New Roman" panose="02020603050405020304" pitchFamily="18" charset="0"/>
                <a:ea typeface="宋体" panose="02010600030101010101" pitchFamily="2" charset="-122"/>
              </a:rPr>
              <a:t>++){</a:t>
            </a:r>
            <a:endParaRPr lang="zh-CN" altLang="zh-CN" sz="3200" kern="100" dirty="0">
              <a:latin typeface="Times New Roman" panose="02020603050405020304" pitchFamily="18" charset="0"/>
              <a:ea typeface="宋体" panose="02010600030101010101" pitchFamily="2" charset="-122"/>
            </a:endParaRPr>
          </a:p>
          <a:p>
            <a:pPr indent="266700" algn="just"/>
            <a:r>
              <a:rPr lang="en-US" altLang="zh-CN" sz="3200" kern="100" dirty="0">
                <a:latin typeface="Times New Roman" panose="02020603050405020304" pitchFamily="18" charset="0"/>
                <a:ea typeface="宋体" panose="02010600030101010101" pitchFamily="2" charset="-122"/>
              </a:rPr>
              <a:t>  k=1;</a:t>
            </a:r>
            <a:endParaRPr lang="zh-CN" altLang="zh-CN" sz="3200" kern="100" dirty="0">
              <a:latin typeface="Times New Roman" panose="02020603050405020304" pitchFamily="18" charset="0"/>
              <a:ea typeface="宋体" panose="02010600030101010101" pitchFamily="2" charset="-122"/>
            </a:endParaRPr>
          </a:p>
          <a:p>
            <a:pPr algn="just"/>
            <a:r>
              <a:rPr lang="en-US" altLang="zh-CN" sz="3200" kern="100" dirty="0">
                <a:latin typeface="Times New Roman" panose="02020603050405020304" pitchFamily="18" charset="0"/>
                <a:ea typeface="宋体" panose="02010600030101010101" pitchFamily="2" charset="-122"/>
              </a:rPr>
              <a:t>	  while (k&lt;=</a:t>
            </a:r>
            <a:r>
              <a:rPr lang="en-US" altLang="zh-CN" sz="3200" kern="100" dirty="0" err="1">
                <a:latin typeface="Times New Roman" panose="02020603050405020304" pitchFamily="18" charset="0"/>
                <a:ea typeface="宋体" panose="02010600030101010101" pitchFamily="2" charset="-122"/>
              </a:rPr>
              <a:t>i</a:t>
            </a:r>
            <a:r>
              <a:rPr lang="en-US" altLang="zh-CN" sz="3200" kern="100" dirty="0">
                <a:latin typeface="Times New Roman" panose="02020603050405020304" pitchFamily="18" charset="0"/>
                <a:ea typeface="宋体" panose="02010600030101010101" pitchFamily="2" charset="-122"/>
              </a:rPr>
              <a:t>) </a:t>
            </a:r>
            <a:endParaRPr lang="zh-CN" altLang="zh-CN" sz="3200" kern="100" dirty="0">
              <a:latin typeface="Times New Roman" panose="02020603050405020304" pitchFamily="18" charset="0"/>
              <a:ea typeface="宋体" panose="02010600030101010101" pitchFamily="2" charset="-122"/>
            </a:endParaRPr>
          </a:p>
          <a:p>
            <a:pPr marL="266700" indent="266700" algn="just"/>
            <a:r>
              <a:rPr lang="en-US" altLang="zh-CN" sz="3200" kern="100" dirty="0">
                <a:latin typeface="Times New Roman" panose="02020603050405020304" pitchFamily="18" charset="0"/>
                <a:ea typeface="宋体" panose="02010600030101010101" pitchFamily="2" charset="-122"/>
              </a:rPr>
              <a:t>k=2*k; </a:t>
            </a:r>
            <a:endParaRPr lang="zh-CN" altLang="zh-CN" sz="3200" kern="100" dirty="0">
              <a:latin typeface="Times New Roman" panose="02020603050405020304" pitchFamily="18" charset="0"/>
              <a:ea typeface="宋体" panose="02010600030101010101" pitchFamily="2" charset="-122"/>
            </a:endParaRPr>
          </a:p>
          <a:p>
            <a:pPr indent="276225" algn="just"/>
            <a:r>
              <a:rPr lang="en-US" altLang="zh-CN" sz="3200" kern="100" dirty="0">
                <a:latin typeface="Times New Roman" panose="02020603050405020304" pitchFamily="18" charset="0"/>
                <a:ea typeface="宋体" panose="02010600030101010101" pitchFamily="2" charset="-122"/>
              </a:rPr>
              <a:t>}    </a:t>
            </a:r>
            <a:endParaRPr lang="zh-CN" altLang="zh-CN" sz="3200" kern="100" dirty="0">
              <a:latin typeface="Times New Roman" panose="02020603050405020304" pitchFamily="18" charset="0"/>
              <a:ea typeface="宋体" panose="02010600030101010101" pitchFamily="2" charset="-122"/>
            </a:endParaRPr>
          </a:p>
          <a:p>
            <a:pPr indent="133350" algn="just"/>
            <a:r>
              <a:rPr lang="en-US" altLang="zh-CN" sz="3200" kern="100" dirty="0">
                <a:latin typeface="Times New Roman" panose="02020603050405020304" pitchFamily="18" charset="0"/>
                <a:ea typeface="宋体" panose="02010600030101010101" pitchFamily="2" charset="-122"/>
              </a:rPr>
              <a:t>}</a:t>
            </a:r>
            <a:endParaRPr lang="zh-CN" altLang="zh-CN" sz="3200" kern="100" dirty="0">
              <a:latin typeface="Times New Roman" panose="02020603050405020304" pitchFamily="18" charset="0"/>
              <a:ea typeface="宋体" panose="02010600030101010101" pitchFamily="2" charset="-122"/>
            </a:endParaRPr>
          </a:p>
          <a:p>
            <a:pPr algn="just"/>
            <a:r>
              <a:rPr lang="zh-CN" altLang="zh-CN" sz="3200" kern="100" dirty="0">
                <a:latin typeface="Times New Roman" panose="02020603050405020304" pitchFamily="18" charset="0"/>
                <a:ea typeface="宋体" panose="02010600030101010101" pitchFamily="2" charset="-122"/>
              </a:rPr>
              <a:t>算法复杂度：</a:t>
            </a:r>
            <a:r>
              <a:rPr lang="zh-CN" altLang="zh-CN" sz="3200" kern="100" dirty="0">
                <a:solidFill>
                  <a:srgbClr val="C00000"/>
                </a:solidFill>
                <a:latin typeface="Times New Roman" panose="02020603050405020304" pitchFamily="18" charset="0"/>
                <a:ea typeface="宋体" panose="02010600030101010101" pitchFamily="2" charset="-122"/>
              </a:rPr>
              <a:t>【答案 </a:t>
            </a:r>
            <a:r>
              <a:rPr lang="en-US" altLang="zh-CN" sz="3200" kern="100" dirty="0">
                <a:solidFill>
                  <a:srgbClr val="C00000"/>
                </a:solidFill>
                <a:latin typeface="Times New Roman" panose="02020603050405020304" pitchFamily="18" charset="0"/>
                <a:ea typeface="宋体" panose="02010600030101010101" pitchFamily="2" charset="-122"/>
              </a:rPr>
              <a:t> O(1)  </a:t>
            </a:r>
            <a:r>
              <a:rPr lang="zh-CN" altLang="zh-CN" sz="3200" kern="100" dirty="0">
                <a:solidFill>
                  <a:srgbClr val="C00000"/>
                </a:solidFill>
                <a:latin typeface="Times New Roman" panose="02020603050405020304" pitchFamily="18" charset="0"/>
                <a:ea typeface="宋体" panose="02010600030101010101" pitchFamily="2" charset="-122"/>
              </a:rPr>
              <a:t>】</a:t>
            </a:r>
            <a:endParaRPr lang="zh-CN" altLang="zh-CN" sz="3200"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988382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19200" y="797769"/>
            <a:ext cx="9753600" cy="523220"/>
          </a:xfrm>
          <a:prstGeom prst="rect">
            <a:avLst/>
          </a:prstGeom>
        </p:spPr>
        <p:txBody>
          <a:bodyPr wrap="square">
            <a:spAutoFit/>
          </a:bodyPr>
          <a:lstStyle/>
          <a:p>
            <a:r>
              <a:rPr lang="en-US" altLang="zh-CN" sz="2800" dirty="0"/>
              <a:t>n</a:t>
            </a:r>
            <a:r>
              <a:rPr lang="zh-CN" altLang="en-US" sz="2800" dirty="0"/>
              <a:t>个元素进行锦标赛排序，排序树的非终端节点数是多少？</a:t>
            </a:r>
          </a:p>
        </p:txBody>
      </p:sp>
    </p:spTree>
    <p:extLst>
      <p:ext uri="{BB962C8B-B14F-4D97-AF65-F5344CB8AC3E}">
        <p14:creationId xmlns:p14="http://schemas.microsoft.com/office/powerpoint/2010/main" val="3829853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D00561A-B73A-374F-B005-4E1CA8F04402}"/>
              </a:ext>
            </a:extLst>
          </p:cNvPr>
          <p:cNvSpPr/>
          <p:nvPr/>
        </p:nvSpPr>
        <p:spPr>
          <a:xfrm>
            <a:off x="1030941" y="613648"/>
            <a:ext cx="10130118" cy="1569660"/>
          </a:xfrm>
          <a:prstGeom prst="rect">
            <a:avLst/>
          </a:prstGeom>
        </p:spPr>
        <p:txBody>
          <a:bodyPr wrap="square">
            <a:spAutoFit/>
          </a:bodyPr>
          <a:lstStyle/>
          <a:p>
            <a:r>
              <a:rPr lang="zh-CN" altLang="zh-CN" sz="3200" kern="100" dirty="0">
                <a:latin typeface="Times New Roman" panose="02020603050405020304" pitchFamily="18" charset="0"/>
                <a:ea typeface="宋体" panose="02010600030101010101" pitchFamily="2" charset="-122"/>
                <a:cs typeface="Times New Roman" panose="02020603050405020304" pitchFamily="18" charset="0"/>
              </a:rPr>
              <a:t>现有</a:t>
            </a:r>
            <a:r>
              <a:rPr lang="en-US" altLang="zh-CN" sz="3200" kern="100" dirty="0">
                <a:latin typeface="Times New Roman" panose="02020603050405020304" pitchFamily="18" charset="0"/>
                <a:ea typeface="宋体" panose="02010600030101010101" pitchFamily="2" charset="-122"/>
              </a:rPr>
              <a:t> 25 </a:t>
            </a:r>
            <a:r>
              <a:rPr lang="zh-CN" altLang="zh-CN" sz="3200" kern="100" dirty="0">
                <a:latin typeface="Times New Roman" panose="02020603050405020304" pitchFamily="18" charset="0"/>
                <a:ea typeface="宋体" panose="02010600030101010101" pitchFamily="2" charset="-122"/>
                <a:cs typeface="Times New Roman" panose="02020603050405020304" pitchFamily="18" charset="0"/>
              </a:rPr>
              <a:t>匹马，每次至多选取</a:t>
            </a:r>
            <a:r>
              <a:rPr lang="en-US" altLang="zh-CN" sz="3200" kern="100" dirty="0">
                <a:latin typeface="Times New Roman" panose="02020603050405020304" pitchFamily="18" charset="0"/>
                <a:ea typeface="宋体" panose="02010600030101010101" pitchFamily="2" charset="-122"/>
              </a:rPr>
              <a:t> 5 </a:t>
            </a:r>
            <a:r>
              <a:rPr lang="zh-CN" altLang="zh-CN" sz="3200" kern="100" dirty="0">
                <a:latin typeface="Times New Roman" panose="02020603050405020304" pitchFamily="18" charset="0"/>
                <a:ea typeface="宋体" panose="02010600030101010101" pitchFamily="2" charset="-122"/>
                <a:cs typeface="Times New Roman" panose="02020603050405020304" pitchFamily="18" charset="0"/>
              </a:rPr>
              <a:t>匹进行竞速排序，问最少经过多少竞速，可以找到跑得最快的三匹马？</a:t>
            </a:r>
            <a:r>
              <a:rPr lang="zh-CN" altLang="zh-CN" sz="3200" kern="100" dirty="0">
                <a:ea typeface="Times New Roman" panose="02020603050405020304" pitchFamily="18" charset="0"/>
              </a:rPr>
              <a:t> </a:t>
            </a:r>
            <a:r>
              <a:rPr lang="zh-CN" altLang="zh-CN" sz="3200" kern="100" dirty="0">
                <a:latin typeface="Times New Roman" panose="02020603050405020304" pitchFamily="18" charset="0"/>
                <a:ea typeface="宋体" panose="02010600030101010101" pitchFamily="2" charset="-122"/>
                <a:cs typeface="Times New Roman" panose="02020603050405020304" pitchFamily="18" charset="0"/>
              </a:rPr>
              <a:t>请说明过程。</a:t>
            </a:r>
            <a:r>
              <a:rPr lang="zh-CN" altLang="zh-CN" sz="3200" dirty="0"/>
              <a:t> </a:t>
            </a:r>
            <a:endParaRPr lang="zh-CN" altLang="en-US" sz="3200" dirty="0"/>
          </a:p>
        </p:txBody>
      </p:sp>
      <p:sp>
        <p:nvSpPr>
          <p:cNvPr id="5" name="矩形 4">
            <a:extLst>
              <a:ext uri="{FF2B5EF4-FFF2-40B4-BE49-F238E27FC236}">
                <a16:creationId xmlns:a16="http://schemas.microsoft.com/office/drawing/2014/main" id="{DAEE94E8-EDD2-6B4A-8298-18F8F26D5295}"/>
              </a:ext>
            </a:extLst>
          </p:cNvPr>
          <p:cNvSpPr/>
          <p:nvPr/>
        </p:nvSpPr>
        <p:spPr>
          <a:xfrm>
            <a:off x="699247" y="3146314"/>
            <a:ext cx="10461812" cy="2111091"/>
          </a:xfrm>
          <a:prstGeom prst="rect">
            <a:avLst/>
          </a:prstGeom>
        </p:spPr>
        <p:txBody>
          <a:bodyPr wrap="square">
            <a:spAutoFit/>
          </a:bodyPr>
          <a:lstStyle/>
          <a:p>
            <a:pPr algn="just">
              <a:lnSpc>
                <a:spcPct val="120000"/>
              </a:lnSpc>
            </a:pPr>
            <a:r>
              <a:rPr lang="zh-CN" altLang="zh-CN" sz="2800" b="1" kern="0" dirty="0">
                <a:solidFill>
                  <a:srgbClr val="C00000"/>
                </a:solidFill>
                <a:latin typeface="Times New Roman" panose="02020603050405020304" pitchFamily="18" charset="0"/>
                <a:ea typeface="宋体" panose="02010600030101010101" pitchFamily="2" charset="-122"/>
                <a:cs typeface="宋体" panose="02010600030101010101" pitchFamily="2" charset="-122"/>
              </a:rPr>
              <a:t>解答：</a:t>
            </a:r>
            <a:r>
              <a:rPr lang="en-US" altLang="zh-CN" sz="2800" b="1" kern="0" dirty="0">
                <a:solidFill>
                  <a:srgbClr val="C00000"/>
                </a:solidFill>
                <a:latin typeface="Times New Roman" panose="02020603050405020304" pitchFamily="18" charset="0"/>
                <a:ea typeface="宋体" panose="02010600030101010101" pitchFamily="2" charset="-122"/>
                <a:cs typeface="宋体" panose="02010600030101010101" pitchFamily="2" charset="-122"/>
              </a:rPr>
              <a:t>7 </a:t>
            </a:r>
            <a:r>
              <a:rPr lang="zh-CN" altLang="zh-CN" sz="2800" b="1" kern="0" dirty="0">
                <a:solidFill>
                  <a:srgbClr val="C00000"/>
                </a:solidFill>
                <a:latin typeface="Times New Roman" panose="02020603050405020304" pitchFamily="18" charset="0"/>
                <a:ea typeface="宋体" panose="02010600030101010101" pitchFamily="2" charset="-122"/>
                <a:cs typeface="宋体" panose="02010600030101010101" pitchFamily="2" charset="-122"/>
              </a:rPr>
              <a:t>次，类似于锦标赛排序，先通过</a:t>
            </a:r>
            <a:r>
              <a:rPr lang="en-US" altLang="zh-CN" sz="2800" b="1" kern="0" dirty="0">
                <a:solidFill>
                  <a:srgbClr val="C00000"/>
                </a:solidFill>
                <a:latin typeface="Times New Roman" panose="02020603050405020304" pitchFamily="18" charset="0"/>
                <a:ea typeface="宋体" panose="02010600030101010101" pitchFamily="2" charset="-122"/>
                <a:cs typeface="宋体" panose="02010600030101010101" pitchFamily="2" charset="-122"/>
              </a:rPr>
              <a:t> 5(</a:t>
            </a:r>
            <a:r>
              <a:rPr lang="zh-CN" altLang="zh-CN" sz="2800" b="1" kern="0" dirty="0">
                <a:solidFill>
                  <a:srgbClr val="C00000"/>
                </a:solidFill>
                <a:latin typeface="Times New Roman" panose="02020603050405020304" pitchFamily="18" charset="0"/>
                <a:ea typeface="宋体" panose="02010600030101010101" pitchFamily="2" charset="-122"/>
                <a:cs typeface="宋体" panose="02010600030101010101" pitchFamily="2" charset="-122"/>
              </a:rPr>
              <a:t>预赛</a:t>
            </a:r>
            <a:r>
              <a:rPr lang="en-US" altLang="zh-CN" sz="2800" b="1" kern="0" dirty="0">
                <a:solidFill>
                  <a:srgbClr val="C00000"/>
                </a:solidFill>
                <a:latin typeface="Times New Roman" panose="02020603050405020304" pitchFamily="18" charset="0"/>
                <a:ea typeface="宋体" panose="02010600030101010101" pitchFamily="2" charset="-122"/>
                <a:cs typeface="宋体" panose="02010600030101010101" pitchFamily="2" charset="-122"/>
              </a:rPr>
              <a:t>)+1(</a:t>
            </a:r>
            <a:r>
              <a:rPr lang="zh-CN" altLang="zh-CN" sz="2800" b="1" kern="0" dirty="0">
                <a:solidFill>
                  <a:srgbClr val="C00000"/>
                </a:solidFill>
                <a:latin typeface="Times New Roman" panose="02020603050405020304" pitchFamily="18" charset="0"/>
                <a:ea typeface="宋体" panose="02010600030101010101" pitchFamily="2" charset="-122"/>
                <a:cs typeface="宋体" panose="02010600030101010101" pitchFamily="2" charset="-122"/>
              </a:rPr>
              <a:t>决赛</a:t>
            </a:r>
            <a:r>
              <a:rPr lang="en-US" altLang="zh-CN" sz="2800" b="1" kern="0" dirty="0">
                <a:solidFill>
                  <a:srgbClr val="C00000"/>
                </a:solidFill>
                <a:latin typeface="Times New Roman" panose="02020603050405020304" pitchFamily="18" charset="0"/>
                <a:ea typeface="宋体" panose="02010600030101010101" pitchFamily="2" charset="-122"/>
                <a:cs typeface="宋体" panose="02010600030101010101" pitchFamily="2" charset="-122"/>
              </a:rPr>
              <a:t>)=6 </a:t>
            </a:r>
            <a:r>
              <a:rPr lang="zh-CN" altLang="zh-CN" sz="2800" b="1" kern="0" dirty="0">
                <a:solidFill>
                  <a:srgbClr val="C00000"/>
                </a:solidFill>
                <a:latin typeface="Times New Roman" panose="02020603050405020304" pitchFamily="18" charset="0"/>
                <a:ea typeface="宋体" panose="02010600030101010101" pitchFamily="2" charset="-122"/>
                <a:cs typeface="宋体" panose="02010600030101010101" pitchFamily="2" charset="-122"/>
              </a:rPr>
              <a:t>次选出跑得最快的一匹马，第</a:t>
            </a:r>
            <a:r>
              <a:rPr lang="en-US" altLang="zh-CN" sz="2800" b="1" kern="0" dirty="0">
                <a:solidFill>
                  <a:srgbClr val="C00000"/>
                </a:solidFill>
                <a:latin typeface="Times New Roman" panose="02020603050405020304" pitchFamily="18" charset="0"/>
                <a:ea typeface="宋体" panose="02010600030101010101" pitchFamily="2" charset="-122"/>
                <a:cs typeface="宋体" panose="02010600030101010101" pitchFamily="2" charset="-122"/>
              </a:rPr>
              <a:t> 7 </a:t>
            </a:r>
            <a:r>
              <a:rPr lang="zh-CN" altLang="zh-CN" sz="2800" b="1" kern="0" dirty="0">
                <a:solidFill>
                  <a:srgbClr val="C00000"/>
                </a:solidFill>
                <a:latin typeface="Times New Roman" panose="02020603050405020304" pitchFamily="18" charset="0"/>
                <a:ea typeface="宋体" panose="02010600030101010101" pitchFamily="2" charset="-122"/>
                <a:cs typeface="宋体" panose="02010600030101010101" pitchFamily="2" charset="-122"/>
              </a:rPr>
              <a:t>次参加的</a:t>
            </a:r>
            <a:r>
              <a:rPr lang="en-US" altLang="zh-CN" sz="2800" b="1" kern="0" dirty="0">
                <a:solidFill>
                  <a:srgbClr val="C00000"/>
                </a:solidFill>
                <a:latin typeface="Times New Roman" panose="02020603050405020304" pitchFamily="18" charset="0"/>
                <a:ea typeface="宋体" panose="02010600030101010101" pitchFamily="2" charset="-122"/>
                <a:cs typeface="宋体" panose="02010600030101010101" pitchFamily="2" charset="-122"/>
              </a:rPr>
              <a:t> 5 </a:t>
            </a:r>
            <a:r>
              <a:rPr lang="zh-CN" altLang="zh-CN" sz="2800" b="1" kern="0" dirty="0">
                <a:solidFill>
                  <a:srgbClr val="C00000"/>
                </a:solidFill>
                <a:latin typeface="Times New Roman" panose="02020603050405020304" pitchFamily="18" charset="0"/>
                <a:ea typeface="宋体" panose="02010600030101010101" pitchFamily="2" charset="-122"/>
                <a:cs typeface="宋体" panose="02010600030101010101" pitchFamily="2" charset="-122"/>
              </a:rPr>
              <a:t>匹马是决赛跑</a:t>
            </a:r>
            <a:r>
              <a:rPr lang="en-US" altLang="zh-CN" sz="2800" b="1" kern="0" dirty="0">
                <a:solidFill>
                  <a:srgbClr val="C00000"/>
                </a:solidFill>
                <a:latin typeface="Times New Roman" panose="02020603050405020304" pitchFamily="18" charset="0"/>
                <a:ea typeface="宋体" panose="02010600030101010101" pitchFamily="2" charset="-122"/>
                <a:cs typeface="宋体" panose="02010600030101010101" pitchFamily="2" charset="-122"/>
              </a:rPr>
              <a:t> 2</a:t>
            </a:r>
            <a:r>
              <a:rPr lang="zh-CN" altLang="zh-CN" sz="2800" b="1" kern="0" dirty="0">
                <a:solidFill>
                  <a:srgbClr val="C00000"/>
                </a:solidFill>
                <a:latin typeface="Times New Roman" panose="02020603050405020304" pitchFamily="18" charset="0"/>
                <a:ea typeface="宋体" panose="02010600030101010101" pitchFamily="2" charset="-122"/>
                <a:cs typeface="宋体" panose="02010600030101010101" pitchFamily="2" charset="-122"/>
              </a:rPr>
              <a:t>、</a:t>
            </a:r>
            <a:r>
              <a:rPr lang="en-US" altLang="zh-CN" sz="2800" b="1" kern="0" dirty="0">
                <a:solidFill>
                  <a:srgbClr val="C00000"/>
                </a:solidFill>
                <a:latin typeface="Times New Roman" panose="02020603050405020304" pitchFamily="18" charset="0"/>
                <a:ea typeface="宋体" panose="02010600030101010101" pitchFamily="2" charset="-122"/>
                <a:cs typeface="宋体" panose="02010600030101010101" pitchFamily="2" charset="-122"/>
              </a:rPr>
              <a:t>3 </a:t>
            </a:r>
            <a:r>
              <a:rPr lang="zh-CN" altLang="zh-CN" sz="2800" b="1" kern="0" dirty="0">
                <a:solidFill>
                  <a:srgbClr val="C00000"/>
                </a:solidFill>
                <a:latin typeface="Times New Roman" panose="02020603050405020304" pitchFamily="18" charset="0"/>
                <a:ea typeface="宋体" panose="02010600030101010101" pitchFamily="2" charset="-122"/>
                <a:cs typeface="宋体" panose="02010600030101010101" pitchFamily="2" charset="-122"/>
              </a:rPr>
              <a:t>名的马；决赛跑第</a:t>
            </a:r>
            <a:r>
              <a:rPr lang="en-US" altLang="zh-CN" sz="2800" b="1" kern="0" dirty="0">
                <a:solidFill>
                  <a:srgbClr val="C00000"/>
                </a:solidFill>
                <a:latin typeface="Times New Roman" panose="02020603050405020304" pitchFamily="18" charset="0"/>
                <a:ea typeface="宋体" panose="02010600030101010101" pitchFamily="2" charset="-122"/>
                <a:cs typeface="宋体" panose="02010600030101010101" pitchFamily="2" charset="-122"/>
              </a:rPr>
              <a:t> 1 </a:t>
            </a:r>
            <a:r>
              <a:rPr lang="zh-CN" altLang="zh-CN" sz="2800" b="1" kern="0" dirty="0">
                <a:solidFill>
                  <a:srgbClr val="C00000"/>
                </a:solidFill>
                <a:latin typeface="Times New Roman" panose="02020603050405020304" pitchFamily="18" charset="0"/>
                <a:ea typeface="宋体" panose="02010600030101010101" pitchFamily="2" charset="-122"/>
                <a:cs typeface="宋体" panose="02010600030101010101" pitchFamily="2" charset="-122"/>
              </a:rPr>
              <a:t>名的马所在</a:t>
            </a:r>
            <a:r>
              <a:rPr lang="zh-CN" altLang="zh-CN" sz="2800" b="1" kern="100" dirty="0">
                <a:solidFill>
                  <a:srgbClr val="C00000"/>
                </a:solidFill>
                <a:latin typeface="Times New Roman" panose="02020603050405020304" pitchFamily="18" charset="0"/>
                <a:ea typeface="宋体" panose="02010600030101010101" pitchFamily="2" charset="-122"/>
              </a:rPr>
              <a:t>预赛组的</a:t>
            </a:r>
            <a:r>
              <a:rPr lang="en-US" altLang="zh-CN" sz="2800" b="1" kern="100" dirty="0">
                <a:solidFill>
                  <a:srgbClr val="C00000"/>
                </a:solidFill>
                <a:latin typeface="Times New Roman" panose="02020603050405020304" pitchFamily="18" charset="0"/>
                <a:ea typeface="宋体" panose="02010600030101010101" pitchFamily="2" charset="-122"/>
              </a:rPr>
              <a:t> 2</a:t>
            </a:r>
            <a:r>
              <a:rPr lang="zh-CN" altLang="zh-CN" sz="2800" b="1" kern="100" dirty="0">
                <a:solidFill>
                  <a:srgbClr val="C00000"/>
                </a:solidFill>
                <a:latin typeface="Times New Roman" panose="02020603050405020304" pitchFamily="18" charset="0"/>
                <a:ea typeface="宋体" panose="02010600030101010101" pitchFamily="2" charset="-122"/>
              </a:rPr>
              <a:t>、</a:t>
            </a:r>
            <a:r>
              <a:rPr lang="en-US" altLang="zh-CN" sz="2800" b="1" kern="100" dirty="0">
                <a:solidFill>
                  <a:srgbClr val="C00000"/>
                </a:solidFill>
                <a:latin typeface="Times New Roman" panose="02020603050405020304" pitchFamily="18" charset="0"/>
                <a:ea typeface="宋体" panose="02010600030101010101" pitchFamily="2" charset="-122"/>
              </a:rPr>
              <a:t>3 </a:t>
            </a:r>
            <a:r>
              <a:rPr lang="zh-CN" altLang="zh-CN" sz="2800" b="1" kern="100" dirty="0">
                <a:solidFill>
                  <a:srgbClr val="C00000"/>
                </a:solidFill>
                <a:latin typeface="Times New Roman" panose="02020603050405020304" pitchFamily="18" charset="0"/>
                <a:ea typeface="宋体" panose="02010600030101010101" pitchFamily="2" charset="-122"/>
              </a:rPr>
              <a:t>名；决赛跑第</a:t>
            </a:r>
            <a:r>
              <a:rPr lang="en-US" altLang="zh-CN" sz="2800" b="1" kern="100" dirty="0">
                <a:solidFill>
                  <a:srgbClr val="C00000"/>
                </a:solidFill>
                <a:latin typeface="Times New Roman" panose="02020603050405020304" pitchFamily="18" charset="0"/>
                <a:ea typeface="宋体" panose="02010600030101010101" pitchFamily="2" charset="-122"/>
              </a:rPr>
              <a:t> 2 </a:t>
            </a:r>
            <a:r>
              <a:rPr lang="zh-CN" altLang="zh-CN" sz="2800" b="1" kern="100" dirty="0">
                <a:solidFill>
                  <a:srgbClr val="C00000"/>
                </a:solidFill>
                <a:latin typeface="Times New Roman" panose="02020603050405020304" pitchFamily="18" charset="0"/>
                <a:ea typeface="宋体" panose="02010600030101010101" pitchFamily="2" charset="-122"/>
              </a:rPr>
              <a:t>名的马所在预赛组的第</a:t>
            </a:r>
            <a:r>
              <a:rPr lang="en-US" altLang="zh-CN" sz="2800" b="1" kern="100" dirty="0">
                <a:solidFill>
                  <a:srgbClr val="C00000"/>
                </a:solidFill>
                <a:latin typeface="Times New Roman" panose="02020603050405020304" pitchFamily="18" charset="0"/>
                <a:ea typeface="宋体" panose="02010600030101010101" pitchFamily="2" charset="-122"/>
              </a:rPr>
              <a:t> 2 </a:t>
            </a:r>
            <a:r>
              <a:rPr lang="zh-CN" altLang="zh-CN" sz="2800" b="1" kern="100" dirty="0">
                <a:solidFill>
                  <a:srgbClr val="C00000"/>
                </a:solidFill>
                <a:latin typeface="Times New Roman" panose="02020603050405020304" pitchFamily="18" charset="0"/>
                <a:ea typeface="宋体" panose="02010600030101010101" pitchFamily="2" charset="-122"/>
              </a:rPr>
              <a:t>名。</a:t>
            </a:r>
            <a:endParaRPr lang="zh-CN" altLang="zh-CN" sz="2800"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56465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0306" y="174943"/>
            <a:ext cx="11331387" cy="1384995"/>
          </a:xfrm>
          <a:prstGeom prst="rect">
            <a:avLst/>
          </a:prstGeom>
        </p:spPr>
        <p:txBody>
          <a:bodyPr wrap="square">
            <a:spAutoFit/>
          </a:bodyPr>
          <a:lstStyle/>
          <a:p>
            <a:r>
              <a:rPr lang="zh-CN" altLang="en-US" sz="2800" dirty="0"/>
              <a:t>下表中，第一列是字符串序列排序之前的状态，最后一列是排序之后的状态，中间的</a:t>
            </a:r>
            <a:r>
              <a:rPr lang="en-US" altLang="zh-CN" sz="2800" dirty="0"/>
              <a:t>8</a:t>
            </a:r>
            <a:r>
              <a:rPr lang="zh-CN" altLang="en-US" sz="2800" dirty="0"/>
              <a:t>列是某些算法的中间状态，请选择算法序号填写在最后一行。</a:t>
            </a:r>
          </a:p>
        </p:txBody>
      </p:sp>
      <p:pic>
        <p:nvPicPr>
          <p:cNvPr id="6" name="图片 5"/>
          <p:cNvPicPr/>
          <p:nvPr/>
        </p:nvPicPr>
        <p:blipFill>
          <a:blip r:embed="rId2"/>
          <a:stretch>
            <a:fillRect/>
          </a:stretch>
        </p:blipFill>
        <p:spPr>
          <a:xfrm>
            <a:off x="6051550" y="1298892"/>
            <a:ext cx="5270500" cy="5384165"/>
          </a:xfrm>
          <a:prstGeom prst="rect">
            <a:avLst/>
          </a:prstGeom>
        </p:spPr>
      </p:pic>
      <p:pic>
        <p:nvPicPr>
          <p:cNvPr id="7" name="图片 6"/>
          <p:cNvPicPr/>
          <p:nvPr/>
        </p:nvPicPr>
        <p:blipFill>
          <a:blip r:embed="rId3"/>
          <a:stretch>
            <a:fillRect/>
          </a:stretch>
        </p:blipFill>
        <p:spPr>
          <a:xfrm>
            <a:off x="631825" y="2128520"/>
            <a:ext cx="5270500" cy="1343660"/>
          </a:xfrm>
          <a:prstGeom prst="rect">
            <a:avLst/>
          </a:prstGeom>
        </p:spPr>
      </p:pic>
    </p:spTree>
    <p:extLst>
      <p:ext uri="{BB962C8B-B14F-4D97-AF65-F5344CB8AC3E}">
        <p14:creationId xmlns:p14="http://schemas.microsoft.com/office/powerpoint/2010/main" val="2951172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3F7481-441B-E94C-B9B0-00678240D8CB}"/>
              </a:ext>
            </a:extLst>
          </p:cNvPr>
          <p:cNvSpPr>
            <a:spLocks noGrp="1"/>
          </p:cNvSpPr>
          <p:nvPr>
            <p:ph type="title"/>
          </p:nvPr>
        </p:nvSpPr>
        <p:spPr/>
        <p:txBody>
          <a:bodyPr/>
          <a:lstStyle/>
          <a:p>
            <a:r>
              <a:rPr kumimoji="1" lang="zh-CN" altLang="en-US" dirty="0"/>
              <a:t>灵活应用与思维发散</a:t>
            </a:r>
          </a:p>
        </p:txBody>
      </p:sp>
      <p:sp>
        <p:nvSpPr>
          <p:cNvPr id="3" name="内容占位符 2">
            <a:extLst>
              <a:ext uri="{FF2B5EF4-FFF2-40B4-BE49-F238E27FC236}">
                <a16:creationId xmlns:a16="http://schemas.microsoft.com/office/drawing/2014/main" id="{B8F2E842-9238-F848-9A3F-C6C865ED99CA}"/>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8317684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485E73D-FFE6-914C-8EA3-788BB7F12697}"/>
              </a:ext>
            </a:extLst>
          </p:cNvPr>
          <p:cNvPicPr>
            <a:picLocks noChangeAspect="1"/>
          </p:cNvPicPr>
          <p:nvPr/>
        </p:nvPicPr>
        <p:blipFill>
          <a:blip r:embed="rId2"/>
          <a:stretch>
            <a:fillRect/>
          </a:stretch>
        </p:blipFill>
        <p:spPr>
          <a:xfrm>
            <a:off x="828115" y="584200"/>
            <a:ext cx="10248900" cy="2844800"/>
          </a:xfrm>
          <a:prstGeom prst="rect">
            <a:avLst/>
          </a:prstGeom>
        </p:spPr>
      </p:pic>
      <p:sp>
        <p:nvSpPr>
          <p:cNvPr id="5" name="矩形 4">
            <a:extLst>
              <a:ext uri="{FF2B5EF4-FFF2-40B4-BE49-F238E27FC236}">
                <a16:creationId xmlns:a16="http://schemas.microsoft.com/office/drawing/2014/main" id="{F12731C6-268B-9D44-B0F4-6DCE4FB7B067}"/>
              </a:ext>
            </a:extLst>
          </p:cNvPr>
          <p:cNvSpPr/>
          <p:nvPr/>
        </p:nvSpPr>
        <p:spPr>
          <a:xfrm>
            <a:off x="699247" y="4184402"/>
            <a:ext cx="10377768" cy="1303177"/>
          </a:xfrm>
          <a:prstGeom prst="rect">
            <a:avLst/>
          </a:prstGeom>
        </p:spPr>
        <p:txBody>
          <a:bodyPr wrap="square">
            <a:spAutoFit/>
          </a:bodyPr>
          <a:lstStyle/>
          <a:p>
            <a:pPr algn="just">
              <a:lnSpc>
                <a:spcPct val="150000"/>
              </a:lnSpc>
            </a:pPr>
            <a:r>
              <a:rPr lang="zh-CN" altLang="zh-CN" sz="2800" b="1" kern="100" dirty="0">
                <a:solidFill>
                  <a:srgbClr val="C00000"/>
                </a:solidFill>
                <a:latin typeface="Times New Roman" panose="02020603050405020304" pitchFamily="18" charset="0"/>
                <a:ea typeface="宋体" panose="02010600030101010101" pitchFamily="2" charset="-122"/>
              </a:rPr>
              <a:t>解答：设计一个栈，将链表数据从头到尾顺序推入栈中。再次遍历链表到其中一半位置，每次将链表节点与栈顶节点比较。</a:t>
            </a:r>
            <a:endParaRPr lang="zh-CN" altLang="zh-CN" sz="2800"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56112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C5AB13-C3BE-354C-864C-F2C912CF33A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245D3A6-FA41-3A42-B273-F9D16D0FE94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6BC7B08-401B-6E4C-BCAE-ED1E47551F16}"/>
              </a:ext>
            </a:extLst>
          </p:cNvPr>
          <p:cNvPicPr>
            <a:picLocks noChangeAspect="1"/>
          </p:cNvPicPr>
          <p:nvPr/>
        </p:nvPicPr>
        <p:blipFill>
          <a:blip r:embed="rId2"/>
          <a:stretch>
            <a:fillRect/>
          </a:stretch>
        </p:blipFill>
        <p:spPr>
          <a:xfrm>
            <a:off x="723900" y="365125"/>
            <a:ext cx="10629900" cy="3416300"/>
          </a:xfrm>
          <a:prstGeom prst="rect">
            <a:avLst/>
          </a:prstGeom>
        </p:spPr>
      </p:pic>
      <p:pic>
        <p:nvPicPr>
          <p:cNvPr id="5" name="图片 4">
            <a:extLst>
              <a:ext uri="{FF2B5EF4-FFF2-40B4-BE49-F238E27FC236}">
                <a16:creationId xmlns:a16="http://schemas.microsoft.com/office/drawing/2014/main" id="{28D1AC1C-A05B-2D4C-90E7-148C5C33A2E5}"/>
              </a:ext>
            </a:extLst>
          </p:cNvPr>
          <p:cNvPicPr>
            <a:picLocks noChangeAspect="1"/>
          </p:cNvPicPr>
          <p:nvPr/>
        </p:nvPicPr>
        <p:blipFill>
          <a:blip r:embed="rId3"/>
          <a:stretch>
            <a:fillRect/>
          </a:stretch>
        </p:blipFill>
        <p:spPr>
          <a:xfrm>
            <a:off x="1512794" y="3781425"/>
            <a:ext cx="8778688" cy="2956293"/>
          </a:xfrm>
          <a:prstGeom prst="rect">
            <a:avLst/>
          </a:prstGeom>
        </p:spPr>
      </p:pic>
    </p:spTree>
    <p:extLst>
      <p:ext uri="{BB962C8B-B14F-4D97-AF65-F5344CB8AC3E}">
        <p14:creationId xmlns:p14="http://schemas.microsoft.com/office/powerpoint/2010/main" val="35908758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7112244-4CBC-F148-A2F3-05B0B111BDF0}"/>
              </a:ext>
            </a:extLst>
          </p:cNvPr>
          <p:cNvPicPr>
            <a:picLocks noChangeAspect="1"/>
          </p:cNvPicPr>
          <p:nvPr/>
        </p:nvPicPr>
        <p:blipFill>
          <a:blip r:embed="rId2"/>
          <a:stretch>
            <a:fillRect/>
          </a:stretch>
        </p:blipFill>
        <p:spPr>
          <a:xfrm>
            <a:off x="444500" y="450476"/>
            <a:ext cx="11303000" cy="3124200"/>
          </a:xfrm>
          <a:prstGeom prst="rect">
            <a:avLst/>
          </a:prstGeom>
        </p:spPr>
      </p:pic>
      <p:sp>
        <p:nvSpPr>
          <p:cNvPr id="5" name="矩形 4">
            <a:extLst>
              <a:ext uri="{FF2B5EF4-FFF2-40B4-BE49-F238E27FC236}">
                <a16:creationId xmlns:a16="http://schemas.microsoft.com/office/drawing/2014/main" id="{6F678E2B-A162-4646-A5B9-6232D185C70F}"/>
              </a:ext>
            </a:extLst>
          </p:cNvPr>
          <p:cNvSpPr/>
          <p:nvPr/>
        </p:nvSpPr>
        <p:spPr>
          <a:xfrm>
            <a:off x="1290916" y="4028289"/>
            <a:ext cx="8624047" cy="1975221"/>
          </a:xfrm>
          <a:prstGeom prst="rect">
            <a:avLst/>
          </a:prstGeom>
        </p:spPr>
        <p:txBody>
          <a:bodyPr wrap="square">
            <a:spAutoFit/>
          </a:bodyPr>
          <a:lstStyle/>
          <a:p>
            <a:pPr algn="just">
              <a:lnSpc>
                <a:spcPct val="115000"/>
              </a:lnSpc>
            </a:pPr>
            <a:r>
              <a:rPr lang="zh-CN" altLang="zh-CN" b="1" kern="100" dirty="0">
                <a:solidFill>
                  <a:srgbClr val="FF0000"/>
                </a:solidFill>
                <a:latin typeface="Times New Roman" panose="02020603050405020304" pitchFamily="18" charset="0"/>
                <a:ea typeface="宋体" panose="02010600030101010101" pitchFamily="2" charset="-122"/>
              </a:rPr>
              <a:t>算法思路：</a:t>
            </a:r>
            <a:endParaRPr lang="zh-CN" altLang="zh-CN" sz="1400" kern="100" dirty="0">
              <a:latin typeface="Times New Roman" panose="02020603050405020304" pitchFamily="18" charset="0"/>
              <a:ea typeface="宋体" panose="02010600030101010101" pitchFamily="2" charset="-122"/>
            </a:endParaRPr>
          </a:p>
          <a:p>
            <a:pPr algn="just">
              <a:lnSpc>
                <a:spcPct val="115000"/>
              </a:lnSpc>
            </a:pPr>
            <a:r>
              <a:rPr lang="en-US" altLang="zh-CN" kern="100" dirty="0">
                <a:solidFill>
                  <a:srgbClr val="FF0000"/>
                </a:solidFill>
                <a:latin typeface="Times New Roman" panose="02020603050405020304" pitchFamily="18" charset="0"/>
                <a:ea typeface="宋体" panose="02010600030101010101" pitchFamily="2" charset="-122"/>
              </a:rPr>
              <a:t>step1: </a:t>
            </a:r>
            <a:r>
              <a:rPr lang="zh-CN" altLang="zh-CN" kern="100" dirty="0">
                <a:solidFill>
                  <a:srgbClr val="FF0000"/>
                </a:solidFill>
                <a:latin typeface="Times New Roman" panose="02020603050405020304" pitchFamily="18" charset="0"/>
                <a:ea typeface="宋体" panose="02010600030101010101" pitchFamily="2" charset="-122"/>
              </a:rPr>
              <a:t>挑出两个数，然后算出一个数，替代这两个数。（进行递归）</a:t>
            </a:r>
            <a:endParaRPr lang="zh-CN" altLang="zh-CN" sz="1400" kern="100" dirty="0">
              <a:latin typeface="Times New Roman" panose="02020603050405020304" pitchFamily="18" charset="0"/>
              <a:ea typeface="宋体" panose="02010600030101010101" pitchFamily="2" charset="-122"/>
            </a:endParaRPr>
          </a:p>
          <a:p>
            <a:pPr algn="just">
              <a:lnSpc>
                <a:spcPct val="115000"/>
              </a:lnSpc>
            </a:pPr>
            <a:r>
              <a:rPr lang="en-US" altLang="zh-CN" kern="100" dirty="0">
                <a:solidFill>
                  <a:srgbClr val="FF0000"/>
                </a:solidFill>
                <a:latin typeface="Times New Roman" panose="02020603050405020304" pitchFamily="18" charset="0"/>
                <a:ea typeface="宋体" panose="02010600030101010101" pitchFamily="2" charset="-122"/>
              </a:rPr>
              <a:t>step2: </a:t>
            </a:r>
            <a:r>
              <a:rPr lang="zh-CN" altLang="zh-CN" kern="100" dirty="0">
                <a:solidFill>
                  <a:srgbClr val="FF0000"/>
                </a:solidFill>
                <a:latin typeface="Times New Roman" panose="02020603050405020304" pitchFamily="18" charset="0"/>
                <a:ea typeface="宋体" panose="02010600030101010101" pitchFamily="2" charset="-122"/>
              </a:rPr>
              <a:t>在三个数中玩</a:t>
            </a:r>
            <a:r>
              <a:rPr lang="en-US" altLang="zh-CN" kern="100" dirty="0">
                <a:solidFill>
                  <a:srgbClr val="FF0000"/>
                </a:solidFill>
                <a:latin typeface="Times New Roman" panose="02020603050405020304" pitchFamily="18" charset="0"/>
                <a:ea typeface="宋体" panose="02010600030101010101" pitchFamily="2" charset="-122"/>
              </a:rPr>
              <a:t>24</a:t>
            </a:r>
            <a:r>
              <a:rPr lang="zh-CN" altLang="zh-CN" kern="100" dirty="0">
                <a:solidFill>
                  <a:srgbClr val="FF0000"/>
                </a:solidFill>
                <a:latin typeface="Times New Roman" panose="02020603050405020304" pitchFamily="18" charset="0"/>
                <a:ea typeface="宋体" panose="02010600030101010101" pitchFamily="2" charset="-122"/>
              </a:rPr>
              <a:t>点游戏，再挑出两个数，算出一个数，替代这两个数。（进行递归）</a:t>
            </a:r>
            <a:endParaRPr lang="zh-CN" altLang="zh-CN" sz="1400" kern="100" dirty="0">
              <a:latin typeface="Times New Roman" panose="02020603050405020304" pitchFamily="18" charset="0"/>
              <a:ea typeface="宋体" panose="02010600030101010101" pitchFamily="2" charset="-122"/>
            </a:endParaRPr>
          </a:p>
          <a:p>
            <a:pPr algn="just">
              <a:lnSpc>
                <a:spcPct val="115000"/>
              </a:lnSpc>
            </a:pPr>
            <a:r>
              <a:rPr lang="en-US" altLang="zh-CN" kern="100" dirty="0">
                <a:solidFill>
                  <a:srgbClr val="FF0000"/>
                </a:solidFill>
                <a:latin typeface="Times New Roman" panose="02020603050405020304" pitchFamily="18" charset="0"/>
                <a:ea typeface="宋体" panose="02010600030101010101" pitchFamily="2" charset="-122"/>
              </a:rPr>
              <a:t>step3</a:t>
            </a:r>
            <a:r>
              <a:rPr lang="zh-CN" altLang="zh-CN" kern="100" dirty="0">
                <a:solidFill>
                  <a:srgbClr val="FF0000"/>
                </a:solidFill>
                <a:latin typeface="Times New Roman" panose="02020603050405020304" pitchFamily="18" charset="0"/>
                <a:ea typeface="宋体" panose="02010600030101010101" pitchFamily="2" charset="-122"/>
              </a:rPr>
              <a:t>：在剩下两个数中玩</a:t>
            </a:r>
            <a:r>
              <a:rPr lang="en-US" altLang="zh-CN" kern="100" dirty="0">
                <a:solidFill>
                  <a:srgbClr val="FF0000"/>
                </a:solidFill>
                <a:latin typeface="Times New Roman" panose="02020603050405020304" pitchFamily="18" charset="0"/>
                <a:ea typeface="宋体" panose="02010600030101010101" pitchFamily="2" charset="-122"/>
              </a:rPr>
              <a:t>24</a:t>
            </a:r>
            <a:r>
              <a:rPr lang="zh-CN" altLang="zh-CN" kern="100" dirty="0">
                <a:solidFill>
                  <a:srgbClr val="FF0000"/>
                </a:solidFill>
                <a:latin typeface="Times New Roman" panose="02020603050405020304" pitchFamily="18" charset="0"/>
                <a:ea typeface="宋体" panose="02010600030101010101" pitchFamily="2" charset="-122"/>
              </a:rPr>
              <a:t>点，能够得到</a:t>
            </a:r>
            <a:r>
              <a:rPr lang="en-US" altLang="zh-CN" kern="100" dirty="0">
                <a:solidFill>
                  <a:srgbClr val="FF0000"/>
                </a:solidFill>
                <a:latin typeface="Times New Roman" panose="02020603050405020304" pitchFamily="18" charset="0"/>
                <a:ea typeface="宋体" panose="02010600030101010101" pitchFamily="2" charset="-122"/>
              </a:rPr>
              <a:t>24</a:t>
            </a:r>
            <a:r>
              <a:rPr lang="zh-CN" altLang="zh-CN" kern="100" dirty="0">
                <a:solidFill>
                  <a:srgbClr val="FF0000"/>
                </a:solidFill>
                <a:latin typeface="Times New Roman" panose="02020603050405020304" pitchFamily="18" charset="0"/>
                <a:ea typeface="宋体" panose="02010600030101010101" pitchFamily="2" charset="-122"/>
              </a:rPr>
              <a:t>点，返回</a:t>
            </a:r>
            <a:r>
              <a:rPr lang="en-US" altLang="zh-CN" kern="100" dirty="0">
                <a:solidFill>
                  <a:srgbClr val="FF0000"/>
                </a:solidFill>
                <a:latin typeface="Times New Roman" panose="02020603050405020304" pitchFamily="18" charset="0"/>
                <a:ea typeface="宋体" panose="02010600030101010101" pitchFamily="2" charset="-122"/>
              </a:rPr>
              <a:t>1</a:t>
            </a:r>
            <a:r>
              <a:rPr lang="zh-CN" altLang="zh-CN" kern="100" dirty="0">
                <a:solidFill>
                  <a:srgbClr val="FF0000"/>
                </a:solidFill>
                <a:latin typeface="Times New Roman" panose="02020603050405020304" pitchFamily="18" charset="0"/>
                <a:ea typeface="宋体" panose="02010600030101010101" pitchFamily="2" charset="-122"/>
              </a:rPr>
              <a:t>，否则离开错误分支。</a:t>
            </a:r>
            <a:endParaRPr lang="zh-CN" altLang="zh-CN" sz="1400" kern="100" dirty="0">
              <a:latin typeface="Times New Roman" panose="02020603050405020304" pitchFamily="18" charset="0"/>
              <a:ea typeface="宋体" panose="02010600030101010101" pitchFamily="2" charset="-122"/>
            </a:endParaRPr>
          </a:p>
          <a:p>
            <a:pPr algn="just">
              <a:lnSpc>
                <a:spcPct val="115000"/>
              </a:lnSpc>
            </a:pPr>
            <a:r>
              <a:rPr lang="en-US" altLang="zh-CN" kern="100" dirty="0">
                <a:solidFill>
                  <a:srgbClr val="FF0000"/>
                </a:solidFill>
                <a:latin typeface="Times New Roman" panose="02020603050405020304" pitchFamily="18" charset="0"/>
                <a:ea typeface="宋体" panose="02010600030101010101" pitchFamily="2" charset="-122"/>
              </a:rPr>
              <a:t>step4</a:t>
            </a:r>
            <a:r>
              <a:rPr lang="zh-CN" altLang="zh-CN" kern="100" dirty="0">
                <a:solidFill>
                  <a:srgbClr val="FF0000"/>
                </a:solidFill>
                <a:latin typeface="Times New Roman" panose="02020603050405020304" pitchFamily="18" charset="0"/>
                <a:ea typeface="宋体" panose="02010600030101010101" pitchFamily="2" charset="-122"/>
              </a:rPr>
              <a:t>：所有计算尝试过不能解出</a:t>
            </a:r>
            <a:r>
              <a:rPr lang="en-US" altLang="zh-CN" kern="100" dirty="0">
                <a:solidFill>
                  <a:srgbClr val="FF0000"/>
                </a:solidFill>
                <a:latin typeface="Times New Roman" panose="02020603050405020304" pitchFamily="18" charset="0"/>
                <a:ea typeface="宋体" panose="02010600030101010101" pitchFamily="2" charset="-122"/>
              </a:rPr>
              <a:t>24</a:t>
            </a:r>
            <a:r>
              <a:rPr lang="zh-CN" altLang="zh-CN" kern="100" dirty="0">
                <a:solidFill>
                  <a:srgbClr val="FF0000"/>
                </a:solidFill>
                <a:latin typeface="Times New Roman" panose="02020603050405020304" pitchFamily="18" charset="0"/>
                <a:ea typeface="宋体" panose="02010600030101010101" pitchFamily="2" charset="-122"/>
              </a:rPr>
              <a:t>点，返回</a:t>
            </a:r>
            <a:r>
              <a:rPr lang="en-US" altLang="zh-CN" kern="100" dirty="0">
                <a:solidFill>
                  <a:srgbClr val="FF0000"/>
                </a:solidFill>
                <a:latin typeface="Times New Roman" panose="02020603050405020304" pitchFamily="18" charset="0"/>
                <a:ea typeface="宋体" panose="02010600030101010101" pitchFamily="2" charset="-122"/>
              </a:rPr>
              <a:t>0</a:t>
            </a:r>
            <a:r>
              <a:rPr lang="zh-CN" altLang="zh-CN" kern="100" dirty="0">
                <a:solidFill>
                  <a:srgbClr val="FF0000"/>
                </a:solidFill>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97212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78AF203-C35C-DA46-BE4A-454994204525}"/>
              </a:ext>
            </a:extLst>
          </p:cNvPr>
          <p:cNvSpPr/>
          <p:nvPr/>
        </p:nvSpPr>
        <p:spPr>
          <a:xfrm>
            <a:off x="762000" y="437790"/>
            <a:ext cx="10668000" cy="1815882"/>
          </a:xfrm>
          <a:prstGeom prst="rect">
            <a:avLst/>
          </a:prstGeom>
        </p:spPr>
        <p:txBody>
          <a:bodyPr wrap="square">
            <a:spAutoFit/>
          </a:bodyPr>
          <a:lstStyle/>
          <a:p>
            <a:r>
              <a:rPr lang="zh-CN" altLang="en-US" sz="2800" dirty="0"/>
              <a:t>已知全年级</a:t>
            </a:r>
            <a:r>
              <a:rPr lang="en" altLang="zh-CN" sz="2800" dirty="0"/>
              <a:t>n</a:t>
            </a:r>
            <a:r>
              <a:rPr lang="zh-CN" altLang="en-US" sz="2800" dirty="0"/>
              <a:t>个学生的某门课成绩存放在整数数组</a:t>
            </a:r>
            <a:r>
              <a:rPr lang="en" altLang="zh-CN" sz="2800" dirty="0"/>
              <a:t>a[n]</a:t>
            </a:r>
            <a:r>
              <a:rPr lang="zh-CN" altLang="en-US" sz="2800" dirty="0"/>
              <a:t>中，设计高效算法统计成绩分布，也即每个分数段各有多少人</a:t>
            </a:r>
            <a:r>
              <a:rPr lang="en-US" altLang="zh-CN" sz="2800" dirty="0"/>
              <a:t>,</a:t>
            </a:r>
            <a:r>
              <a:rPr lang="zh-CN" altLang="en-US" sz="2800" dirty="0"/>
              <a:t>分析算法时间和空间复杂度（</a:t>
            </a:r>
            <a:r>
              <a:rPr lang="en-US" altLang="zh-CN" sz="2800" dirty="0"/>
              <a:t>5</a:t>
            </a:r>
            <a:r>
              <a:rPr lang="zh-CN" altLang="en-US" sz="2800" dirty="0"/>
              <a:t>分为一个分数段，</a:t>
            </a:r>
            <a:r>
              <a:rPr lang="en-US" altLang="zh-CN" sz="2800" dirty="0"/>
              <a:t>0-4</a:t>
            </a:r>
            <a:r>
              <a:rPr lang="zh-CN" altLang="en-US" sz="2800" dirty="0"/>
              <a:t>分为第一个分数段、</a:t>
            </a:r>
            <a:r>
              <a:rPr lang="en-US" altLang="zh-CN" sz="2800" dirty="0"/>
              <a:t>5-9</a:t>
            </a:r>
            <a:r>
              <a:rPr lang="zh-CN" altLang="en-US" sz="2800" dirty="0"/>
              <a:t>分为第二个分数段</a:t>
            </a:r>
            <a:r>
              <a:rPr lang="en-US" altLang="zh-CN" sz="2800" dirty="0"/>
              <a:t>, …,100</a:t>
            </a:r>
            <a:r>
              <a:rPr lang="zh-CN" altLang="en-US" sz="2800" dirty="0"/>
              <a:t>分是单独一个分数段。） </a:t>
            </a:r>
          </a:p>
        </p:txBody>
      </p:sp>
      <p:sp>
        <p:nvSpPr>
          <p:cNvPr id="5" name="矩形 4">
            <a:extLst>
              <a:ext uri="{FF2B5EF4-FFF2-40B4-BE49-F238E27FC236}">
                <a16:creationId xmlns:a16="http://schemas.microsoft.com/office/drawing/2014/main" id="{F82FD404-B1DC-3146-85AF-53B50EC53F7D}"/>
              </a:ext>
            </a:extLst>
          </p:cNvPr>
          <p:cNvSpPr/>
          <p:nvPr/>
        </p:nvSpPr>
        <p:spPr>
          <a:xfrm>
            <a:off x="762000" y="2703270"/>
            <a:ext cx="10668000" cy="2677656"/>
          </a:xfrm>
          <a:prstGeom prst="rect">
            <a:avLst/>
          </a:prstGeom>
        </p:spPr>
        <p:txBody>
          <a:bodyPr wrap="square">
            <a:spAutoFit/>
          </a:bodyPr>
          <a:lstStyle/>
          <a:p>
            <a:pPr algn="just">
              <a:spcAft>
                <a:spcPts val="0"/>
              </a:spcAft>
            </a:pPr>
            <a:r>
              <a:rPr lang="zh-CN" altLang="zh-CN" sz="2800" kern="100" dirty="0">
                <a:solidFill>
                  <a:srgbClr val="FF0000"/>
                </a:solidFill>
                <a:latin typeface="+mn-ea"/>
                <a:cs typeface="Arial" panose="020B0604020202020204" pitchFamily="34" charset="0"/>
              </a:rPr>
              <a:t>答案：</a:t>
            </a:r>
            <a:endParaRPr lang="zh-CN" altLang="zh-CN" sz="2800" kern="100" dirty="0">
              <a:latin typeface="+mn-ea"/>
            </a:endParaRPr>
          </a:p>
          <a:p>
            <a:pPr algn="just">
              <a:spcAft>
                <a:spcPts val="0"/>
              </a:spcAft>
            </a:pPr>
            <a:r>
              <a:rPr lang="en-US" altLang="zh-CN" sz="2800" kern="100" dirty="0">
                <a:solidFill>
                  <a:srgbClr val="FF0000"/>
                </a:solidFill>
                <a:latin typeface="+mn-ea"/>
              </a:rPr>
              <a:t>  </a:t>
            </a:r>
            <a:r>
              <a:rPr lang="zh-CN" altLang="zh-CN" sz="2800" kern="100" dirty="0">
                <a:solidFill>
                  <a:srgbClr val="FF0000"/>
                </a:solidFill>
                <a:latin typeface="+mn-ea"/>
              </a:rPr>
              <a:t>只用一次扫描，把分数作为数组的值</a:t>
            </a:r>
            <a:r>
              <a:rPr lang="en-US" altLang="zh-CN" sz="2800" kern="100" dirty="0">
                <a:solidFill>
                  <a:srgbClr val="FF0000"/>
                </a:solidFill>
                <a:latin typeface="+mn-ea"/>
              </a:rPr>
              <a:t>, </a:t>
            </a:r>
            <a:r>
              <a:rPr lang="zh-CN" altLang="zh-CN" sz="2800" kern="100" dirty="0">
                <a:solidFill>
                  <a:srgbClr val="FF0000"/>
                </a:solidFill>
                <a:latin typeface="+mn-ea"/>
              </a:rPr>
              <a:t>设统计的结果放在数组</a:t>
            </a:r>
            <a:r>
              <a:rPr lang="en-US" altLang="zh-CN" sz="2800" kern="100" dirty="0">
                <a:solidFill>
                  <a:srgbClr val="FF0000"/>
                </a:solidFill>
                <a:latin typeface="+mn-ea"/>
              </a:rPr>
              <a:t>b</a:t>
            </a:r>
            <a:r>
              <a:rPr lang="zh-CN" altLang="zh-CN" sz="2800" kern="100" dirty="0">
                <a:solidFill>
                  <a:srgbClr val="FF0000"/>
                </a:solidFill>
                <a:latin typeface="+mn-ea"/>
              </a:rPr>
              <a:t>中。</a:t>
            </a:r>
            <a:endParaRPr lang="zh-CN" altLang="zh-CN" sz="2800" kern="100" dirty="0">
              <a:latin typeface="+mn-ea"/>
            </a:endParaRPr>
          </a:p>
          <a:p>
            <a:pPr algn="just">
              <a:spcAft>
                <a:spcPts val="0"/>
              </a:spcAft>
            </a:pPr>
            <a:r>
              <a:rPr lang="en-US" altLang="zh-CN" sz="2800" kern="100" dirty="0">
                <a:solidFill>
                  <a:srgbClr val="FF0000"/>
                </a:solidFill>
                <a:latin typeface="+mn-ea"/>
              </a:rPr>
              <a:t>  int b[21];  </a:t>
            </a:r>
            <a:endParaRPr lang="zh-CN" altLang="zh-CN" sz="2800" kern="100" dirty="0">
              <a:latin typeface="+mn-ea"/>
            </a:endParaRPr>
          </a:p>
          <a:p>
            <a:pPr indent="133350" algn="just">
              <a:spcAft>
                <a:spcPts val="0"/>
              </a:spcAft>
            </a:pPr>
            <a:r>
              <a:rPr lang="en-US" altLang="zh-CN" sz="2800" kern="100" dirty="0">
                <a:solidFill>
                  <a:srgbClr val="FF0000"/>
                </a:solidFill>
                <a:latin typeface="+mn-ea"/>
              </a:rPr>
              <a:t>for </a:t>
            </a:r>
            <a:r>
              <a:rPr lang="en-US" altLang="zh-CN" sz="2800" kern="100" dirty="0" err="1">
                <a:solidFill>
                  <a:srgbClr val="FF0000"/>
                </a:solidFill>
                <a:latin typeface="+mn-ea"/>
              </a:rPr>
              <a:t>i</a:t>
            </a:r>
            <a:r>
              <a:rPr lang="en-US" altLang="zh-CN" sz="2800" kern="100" dirty="0">
                <a:solidFill>
                  <a:srgbClr val="FF0000"/>
                </a:solidFill>
                <a:latin typeface="+mn-ea"/>
              </a:rPr>
              <a:t>=1;i&lt;=</a:t>
            </a:r>
            <a:r>
              <a:rPr lang="en-US" altLang="zh-CN" sz="2800" kern="100" dirty="0" err="1">
                <a:solidFill>
                  <a:srgbClr val="FF0000"/>
                </a:solidFill>
                <a:latin typeface="+mn-ea"/>
              </a:rPr>
              <a:t>n,i</a:t>
            </a:r>
            <a:r>
              <a:rPr lang="en-US" altLang="zh-CN" sz="2800" kern="100" dirty="0">
                <a:solidFill>
                  <a:srgbClr val="FF0000"/>
                </a:solidFill>
                <a:latin typeface="+mn-ea"/>
              </a:rPr>
              <a:t>++</a:t>
            </a:r>
            <a:endParaRPr lang="zh-CN" altLang="zh-CN" sz="2800" kern="100" dirty="0">
              <a:latin typeface="+mn-ea"/>
            </a:endParaRPr>
          </a:p>
          <a:p>
            <a:pPr algn="just">
              <a:spcAft>
                <a:spcPts val="0"/>
              </a:spcAft>
            </a:pPr>
            <a:r>
              <a:rPr lang="en-US" altLang="zh-CN" sz="2800" kern="100" dirty="0">
                <a:solidFill>
                  <a:srgbClr val="FF0000"/>
                </a:solidFill>
                <a:latin typeface="+mn-ea"/>
              </a:rPr>
              <a:t>     b[ int(a[n] /5) ]++;</a:t>
            </a:r>
            <a:endParaRPr lang="zh-CN" altLang="zh-CN" sz="2800" kern="100" dirty="0">
              <a:latin typeface="+mn-ea"/>
            </a:endParaRPr>
          </a:p>
          <a:p>
            <a:pPr algn="just">
              <a:spcAft>
                <a:spcPts val="0"/>
              </a:spcAft>
            </a:pPr>
            <a:r>
              <a:rPr lang="zh-CN" altLang="zh-CN" sz="2800" kern="100" dirty="0">
                <a:solidFill>
                  <a:srgbClr val="FF0000"/>
                </a:solidFill>
                <a:latin typeface="+mn-ea"/>
              </a:rPr>
              <a:t>时间为</a:t>
            </a:r>
            <a:r>
              <a:rPr lang="en-US" altLang="zh-CN" sz="2800" kern="100" dirty="0">
                <a:solidFill>
                  <a:srgbClr val="FF0000"/>
                </a:solidFill>
                <a:latin typeface="+mn-ea"/>
              </a:rPr>
              <a:t>o</a:t>
            </a:r>
            <a:r>
              <a:rPr lang="zh-CN" altLang="zh-CN" sz="2800" kern="100" dirty="0">
                <a:solidFill>
                  <a:srgbClr val="FF0000"/>
                </a:solidFill>
                <a:latin typeface="+mn-ea"/>
              </a:rPr>
              <a:t>（</a:t>
            </a:r>
            <a:r>
              <a:rPr lang="en-US" altLang="zh-CN" sz="2800" kern="100" dirty="0">
                <a:solidFill>
                  <a:srgbClr val="FF0000"/>
                </a:solidFill>
                <a:latin typeface="+mn-ea"/>
              </a:rPr>
              <a:t>n</a:t>
            </a:r>
            <a:r>
              <a:rPr lang="zh-CN" altLang="zh-CN" sz="2800" kern="100" dirty="0">
                <a:solidFill>
                  <a:srgbClr val="FF0000"/>
                </a:solidFill>
                <a:latin typeface="+mn-ea"/>
              </a:rPr>
              <a:t>），空间复杂度是</a:t>
            </a:r>
            <a:r>
              <a:rPr lang="en-US" altLang="zh-CN" sz="2800" kern="100" dirty="0">
                <a:solidFill>
                  <a:srgbClr val="FF0000"/>
                </a:solidFill>
                <a:latin typeface="+mn-ea"/>
              </a:rPr>
              <a:t>21</a:t>
            </a:r>
            <a:r>
              <a:rPr lang="zh-CN" altLang="zh-CN" sz="2800" kern="100" dirty="0">
                <a:solidFill>
                  <a:srgbClr val="FF0000"/>
                </a:solidFill>
                <a:latin typeface="+mn-ea"/>
              </a:rPr>
              <a:t>，即</a:t>
            </a:r>
            <a:r>
              <a:rPr lang="en-US" altLang="zh-CN" sz="2800" kern="100" dirty="0">
                <a:solidFill>
                  <a:srgbClr val="FF0000"/>
                </a:solidFill>
                <a:latin typeface="+mn-ea"/>
              </a:rPr>
              <a:t>o</a:t>
            </a:r>
            <a:r>
              <a:rPr lang="zh-CN" altLang="zh-CN" sz="2800" kern="100" dirty="0">
                <a:solidFill>
                  <a:srgbClr val="FF0000"/>
                </a:solidFill>
                <a:latin typeface="+mn-ea"/>
              </a:rPr>
              <a:t>（</a:t>
            </a:r>
            <a:r>
              <a:rPr lang="en-US" altLang="zh-CN" sz="2800" kern="100" dirty="0">
                <a:solidFill>
                  <a:srgbClr val="FF0000"/>
                </a:solidFill>
                <a:latin typeface="+mn-ea"/>
              </a:rPr>
              <a:t>1</a:t>
            </a:r>
            <a:r>
              <a:rPr lang="zh-CN" altLang="zh-CN" sz="2800" kern="100" dirty="0">
                <a:solidFill>
                  <a:srgbClr val="FF0000"/>
                </a:solidFill>
                <a:latin typeface="+mn-ea"/>
              </a:rPr>
              <a:t>）</a:t>
            </a:r>
            <a:r>
              <a:rPr lang="en-US" altLang="zh-CN" sz="2800" kern="100" dirty="0">
                <a:solidFill>
                  <a:srgbClr val="FF0000"/>
                </a:solidFill>
                <a:latin typeface="+mn-ea"/>
              </a:rPr>
              <a:t>.</a:t>
            </a:r>
            <a:endParaRPr lang="zh-CN" altLang="zh-CN" sz="2800" kern="100" dirty="0">
              <a:latin typeface="+mn-ea"/>
            </a:endParaRPr>
          </a:p>
        </p:txBody>
      </p:sp>
    </p:spTree>
    <p:extLst>
      <p:ext uri="{BB962C8B-B14F-4D97-AF65-F5344CB8AC3E}">
        <p14:creationId xmlns:p14="http://schemas.microsoft.com/office/powerpoint/2010/main" val="9513594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1427" y="247880"/>
            <a:ext cx="11365003" cy="1384995"/>
          </a:xfrm>
          <a:prstGeom prst="rect">
            <a:avLst/>
          </a:prstGeom>
        </p:spPr>
        <p:txBody>
          <a:bodyPr wrap="square">
            <a:spAutoFit/>
          </a:bodyPr>
          <a:lstStyle/>
          <a:p>
            <a:r>
              <a:rPr lang="zh-CN" altLang="en-US" sz="2800" dirty="0"/>
              <a:t>一个长度为</a:t>
            </a:r>
            <a:r>
              <a:rPr lang="en-US" altLang="zh-CN" sz="2800" dirty="0"/>
              <a:t>n</a:t>
            </a:r>
            <a:r>
              <a:rPr lang="zh-CN" altLang="en-US" sz="2800" dirty="0"/>
              <a:t>数组中</a:t>
            </a:r>
            <a:r>
              <a:rPr lang="en-US" altLang="zh-CN" sz="2800" dirty="0"/>
              <a:t>n/2</a:t>
            </a:r>
            <a:r>
              <a:rPr lang="zh-CN" altLang="en-US" sz="2800" dirty="0"/>
              <a:t>个奇数和</a:t>
            </a:r>
            <a:r>
              <a:rPr lang="en-US" altLang="zh-CN" sz="2800" dirty="0"/>
              <a:t>n/2</a:t>
            </a:r>
            <a:r>
              <a:rPr lang="zh-CN" altLang="en-US" sz="2800" dirty="0"/>
              <a:t>个偶数随机存放，试设计一高效算法实现数组的全部偶数和全部奇数分别存放偶数和奇数下标单元（不要求有序），并分析该算法的时间和空间复杂度。</a:t>
            </a:r>
          </a:p>
        </p:txBody>
      </p:sp>
      <p:sp>
        <p:nvSpPr>
          <p:cNvPr id="7" name="矩形 6"/>
          <p:cNvSpPr/>
          <p:nvPr/>
        </p:nvSpPr>
        <p:spPr>
          <a:xfrm>
            <a:off x="859230" y="2537472"/>
            <a:ext cx="5236770" cy="3108543"/>
          </a:xfrm>
          <a:prstGeom prst="rect">
            <a:avLst/>
          </a:prstGeom>
        </p:spPr>
        <p:txBody>
          <a:bodyPr wrap="square">
            <a:spAutoFit/>
          </a:bodyPr>
          <a:lstStyle/>
          <a:p>
            <a:r>
              <a:rPr lang="zh-CN" altLang="en-US" sz="2800" dirty="0"/>
              <a:t>可参考快速排序设</a:t>
            </a:r>
            <a:r>
              <a:rPr lang="en-US" altLang="zh-CN" sz="2800" dirty="0"/>
              <a:t>L </a:t>
            </a:r>
            <a:r>
              <a:rPr lang="zh-CN" altLang="en-US" sz="2800" dirty="0"/>
              <a:t>和 </a:t>
            </a:r>
            <a:r>
              <a:rPr lang="en-US" altLang="zh-CN" sz="2800" dirty="0"/>
              <a:t>H </a:t>
            </a:r>
            <a:r>
              <a:rPr lang="zh-CN" altLang="en-US" sz="2800" dirty="0"/>
              <a:t>两指针 </a:t>
            </a:r>
          </a:p>
          <a:p>
            <a:r>
              <a:rPr lang="zh-CN" altLang="en-US" sz="2800" dirty="0"/>
              <a:t>      从</a:t>
            </a:r>
            <a:r>
              <a:rPr lang="en-US" altLang="zh-CN" sz="2800" dirty="0"/>
              <a:t>L </a:t>
            </a:r>
            <a:r>
              <a:rPr lang="zh-CN" altLang="en-US" sz="2800" dirty="0"/>
              <a:t>开始 判下标奇偶（模</a:t>
            </a:r>
            <a:r>
              <a:rPr lang="en-US" altLang="zh-CN" sz="2800" dirty="0"/>
              <a:t>2</a:t>
            </a:r>
            <a:r>
              <a:rPr lang="zh-CN" altLang="en-US" sz="2800" dirty="0"/>
              <a:t>取余）再判单元内容奇偶，若相同 </a:t>
            </a:r>
            <a:r>
              <a:rPr lang="en-US" altLang="zh-CN" sz="2800" dirty="0"/>
              <a:t>L+1</a:t>
            </a:r>
          </a:p>
          <a:p>
            <a:r>
              <a:rPr lang="en-US" altLang="zh-CN" sz="2800" dirty="0"/>
              <a:t>      </a:t>
            </a:r>
            <a:r>
              <a:rPr lang="zh-CN" altLang="en-US" sz="2800" dirty="0"/>
              <a:t>否则 从 </a:t>
            </a:r>
            <a:r>
              <a:rPr lang="en-US" altLang="zh-CN" sz="2800" dirty="0"/>
              <a:t>H </a:t>
            </a:r>
            <a:r>
              <a:rPr lang="zh-CN" altLang="en-US" sz="2800" dirty="0"/>
              <a:t>开始 同以上条件 </a:t>
            </a:r>
            <a:r>
              <a:rPr lang="en-US" altLang="zh-CN" sz="2800" dirty="0"/>
              <a:t>H-1	 </a:t>
            </a:r>
            <a:r>
              <a:rPr lang="zh-CN" altLang="en-US" sz="2800" dirty="0"/>
              <a:t>否则 与 </a:t>
            </a:r>
            <a:r>
              <a:rPr lang="en-US" altLang="zh-CN" sz="2800" dirty="0"/>
              <a:t>L</a:t>
            </a:r>
            <a:r>
              <a:rPr lang="zh-CN" altLang="en-US" sz="2800" dirty="0"/>
              <a:t>内容交换直至 </a:t>
            </a:r>
            <a:r>
              <a:rPr lang="en-US" altLang="zh-CN" sz="2800" dirty="0"/>
              <a:t>L&gt;H</a:t>
            </a:r>
          </a:p>
        </p:txBody>
      </p:sp>
      <p:pic>
        <p:nvPicPr>
          <p:cNvPr id="2" name="图片 1"/>
          <p:cNvPicPr>
            <a:picLocks noChangeAspect="1"/>
          </p:cNvPicPr>
          <p:nvPr/>
        </p:nvPicPr>
        <p:blipFill>
          <a:blip r:embed="rId2"/>
          <a:stretch>
            <a:fillRect/>
          </a:stretch>
        </p:blipFill>
        <p:spPr>
          <a:xfrm>
            <a:off x="6670424" y="1650804"/>
            <a:ext cx="5236769" cy="4881881"/>
          </a:xfrm>
          <a:prstGeom prst="rect">
            <a:avLst/>
          </a:prstGeom>
        </p:spPr>
      </p:pic>
    </p:spTree>
    <p:extLst>
      <p:ext uri="{BB962C8B-B14F-4D97-AF65-F5344CB8AC3E}">
        <p14:creationId xmlns:p14="http://schemas.microsoft.com/office/powerpoint/2010/main" val="374903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9976" y="436857"/>
            <a:ext cx="11672047" cy="1815882"/>
          </a:xfrm>
          <a:prstGeom prst="rect">
            <a:avLst/>
          </a:prstGeom>
        </p:spPr>
        <p:txBody>
          <a:bodyPr wrap="square">
            <a:spAutoFit/>
          </a:bodyPr>
          <a:lstStyle/>
          <a:p>
            <a:r>
              <a:rPr lang="zh-CN" altLang="en-US" sz="2800" dirty="0"/>
              <a:t>有</a:t>
            </a:r>
            <a:r>
              <a:rPr lang="en-US" altLang="zh-CN" sz="2800" dirty="0"/>
              <a:t>100</a:t>
            </a:r>
            <a:r>
              <a:rPr lang="zh-CN" altLang="en-US" sz="2800" dirty="0"/>
              <a:t>个灯，编号依次为</a:t>
            </a:r>
            <a:r>
              <a:rPr lang="en-US" altLang="zh-CN" sz="2800" dirty="0"/>
              <a:t>1</a:t>
            </a:r>
            <a:r>
              <a:rPr lang="zh-CN" altLang="en-US" sz="2800" dirty="0"/>
              <a:t>，</a:t>
            </a:r>
            <a:r>
              <a:rPr lang="en-US" altLang="zh-CN" sz="2800" dirty="0"/>
              <a:t>2</a:t>
            </a:r>
            <a:r>
              <a:rPr lang="zh-CN" altLang="en-US" sz="2800" dirty="0"/>
              <a:t>，</a:t>
            </a:r>
            <a:r>
              <a:rPr lang="en-US" altLang="zh-CN" sz="2800" dirty="0"/>
              <a:t>...</a:t>
            </a:r>
            <a:r>
              <a:rPr lang="zh-CN" altLang="en-US" sz="2800" dirty="0"/>
              <a:t>，</a:t>
            </a:r>
            <a:r>
              <a:rPr lang="en-US" altLang="zh-CN" sz="2800" dirty="0"/>
              <a:t>100</a:t>
            </a:r>
            <a:r>
              <a:rPr lang="zh-CN" altLang="en-US" sz="2800" dirty="0"/>
              <a:t>，开始都是关着的。现在来了</a:t>
            </a:r>
            <a:r>
              <a:rPr lang="en-US" altLang="zh-CN" sz="2800" dirty="0"/>
              <a:t>100</a:t>
            </a:r>
            <a:r>
              <a:rPr lang="zh-CN" altLang="en-US" sz="2800" dirty="0"/>
              <a:t>个人</a:t>
            </a:r>
            <a:r>
              <a:rPr lang="en-US" altLang="zh-CN" sz="2800" dirty="0"/>
              <a:t>,</a:t>
            </a:r>
            <a:r>
              <a:rPr lang="zh-CN" altLang="en-US" sz="2800" dirty="0"/>
              <a:t>第</a:t>
            </a:r>
            <a:r>
              <a:rPr lang="en-US" altLang="zh-CN" sz="2800" dirty="0"/>
              <a:t>1</a:t>
            </a:r>
            <a:r>
              <a:rPr lang="zh-CN" altLang="en-US" sz="2800" dirty="0"/>
              <a:t>个人把所有编号为</a:t>
            </a:r>
            <a:r>
              <a:rPr lang="en-US" altLang="zh-CN" sz="2800" dirty="0"/>
              <a:t>1</a:t>
            </a:r>
            <a:r>
              <a:rPr lang="zh-CN" altLang="en-US" sz="2800" dirty="0"/>
              <a:t>的倍数的灯的开关都拉了一次，第</a:t>
            </a:r>
            <a:r>
              <a:rPr lang="en-US" altLang="zh-CN" sz="2800" dirty="0"/>
              <a:t>2</a:t>
            </a:r>
            <a:r>
              <a:rPr lang="zh-CN" altLang="en-US" sz="2800" dirty="0"/>
              <a:t>个人把所有编号为</a:t>
            </a:r>
            <a:r>
              <a:rPr lang="en-US" altLang="zh-CN" sz="2800" dirty="0"/>
              <a:t>2</a:t>
            </a:r>
            <a:r>
              <a:rPr lang="zh-CN" altLang="en-US" sz="2800" dirty="0"/>
              <a:t>的倍数的灯的开关都拉了一次，</a:t>
            </a:r>
            <a:r>
              <a:rPr lang="en-US" altLang="zh-CN" sz="2800" dirty="0"/>
              <a:t>...</a:t>
            </a:r>
            <a:r>
              <a:rPr lang="zh-CN" altLang="en-US" sz="2800" dirty="0"/>
              <a:t>，第</a:t>
            </a:r>
            <a:r>
              <a:rPr lang="en-US" altLang="zh-CN" sz="2800" dirty="0"/>
              <a:t>100</a:t>
            </a:r>
            <a:r>
              <a:rPr lang="zh-CN" altLang="en-US" sz="2800" dirty="0"/>
              <a:t>个人把所有编号为</a:t>
            </a:r>
            <a:r>
              <a:rPr lang="en-US" altLang="zh-CN" sz="2800" dirty="0"/>
              <a:t>100</a:t>
            </a:r>
            <a:r>
              <a:rPr lang="zh-CN" altLang="en-US" sz="2800" dirty="0"/>
              <a:t>的倍数的灯的开关都拉了一次，问最后那些灯是开着的。（</a:t>
            </a:r>
            <a:r>
              <a:rPr lang="en-US" altLang="zh-CN" sz="2800" dirty="0"/>
              <a:t>10</a:t>
            </a:r>
            <a:r>
              <a:rPr lang="zh-CN" altLang="en-US" sz="2800" dirty="0"/>
              <a:t>分）</a:t>
            </a:r>
          </a:p>
        </p:txBody>
      </p:sp>
      <p:sp>
        <p:nvSpPr>
          <p:cNvPr id="7" name="矩形 6"/>
          <p:cNvSpPr/>
          <p:nvPr/>
        </p:nvSpPr>
        <p:spPr>
          <a:xfrm>
            <a:off x="259976" y="2812376"/>
            <a:ext cx="11250706" cy="3108543"/>
          </a:xfrm>
          <a:prstGeom prst="rect">
            <a:avLst/>
          </a:prstGeom>
        </p:spPr>
        <p:txBody>
          <a:bodyPr wrap="square">
            <a:spAutoFit/>
          </a:bodyPr>
          <a:lstStyle/>
          <a:p>
            <a:r>
              <a:rPr lang="zh-CN" altLang="en-US" sz="2800" dirty="0"/>
              <a:t>每个灯被拉的次数就是它的公约数的个数，如果公约数的个数是偶数，灯还是关着的，只有公约数的个数是奇数，灯才是开着的。一个数的因数可以成对地构成这个数</a:t>
            </a:r>
            <a:r>
              <a:rPr lang="en-US" altLang="zh-CN" sz="2800" dirty="0"/>
              <a:t>,</a:t>
            </a:r>
            <a:r>
              <a:rPr lang="zh-CN" altLang="en-US" sz="2800" dirty="0"/>
              <a:t>比如</a:t>
            </a:r>
            <a:r>
              <a:rPr lang="en-US" altLang="zh-CN" sz="2800" dirty="0"/>
              <a:t>6,1X6=6,2X3=6,</a:t>
            </a:r>
            <a:r>
              <a:rPr lang="zh-CN" altLang="en-US" sz="2800" dirty="0"/>
              <a:t>所以</a:t>
            </a:r>
            <a:r>
              <a:rPr lang="en-US" altLang="zh-CN" sz="2800" dirty="0"/>
              <a:t>6</a:t>
            </a:r>
            <a:r>
              <a:rPr lang="zh-CN" altLang="en-US" sz="2800" dirty="0"/>
              <a:t>是</a:t>
            </a:r>
            <a:r>
              <a:rPr lang="en-US" altLang="zh-CN" sz="2800" dirty="0"/>
              <a:t>4</a:t>
            </a:r>
            <a:r>
              <a:rPr lang="zh-CN" altLang="en-US" sz="2800" dirty="0"/>
              <a:t>个因数也就是说</a:t>
            </a:r>
            <a:r>
              <a:rPr lang="en-US" altLang="zh-CN" sz="2800" dirty="0"/>
              <a:t>,</a:t>
            </a:r>
            <a:r>
              <a:rPr lang="zh-CN" altLang="en-US" sz="2800" dirty="0"/>
              <a:t>一般情况下</a:t>
            </a:r>
            <a:r>
              <a:rPr lang="en-US" altLang="zh-CN" sz="2800" dirty="0"/>
              <a:t>,</a:t>
            </a:r>
            <a:r>
              <a:rPr lang="zh-CN" altLang="en-US" sz="2800" dirty="0"/>
              <a:t>一个数的因数都是偶数个的（成对）除非这个数是完全平方数</a:t>
            </a:r>
            <a:r>
              <a:rPr lang="en-US" altLang="zh-CN" sz="2800" dirty="0"/>
              <a:t>,</a:t>
            </a:r>
            <a:r>
              <a:rPr lang="zh-CN" altLang="en-US" sz="2800" dirty="0"/>
              <a:t>比如</a:t>
            </a:r>
            <a:r>
              <a:rPr lang="en-US" altLang="zh-CN" sz="2800" dirty="0"/>
              <a:t>9,</a:t>
            </a:r>
            <a:r>
              <a:rPr lang="zh-CN" altLang="en-US" sz="2800" dirty="0"/>
              <a:t>其中一对</a:t>
            </a:r>
            <a:r>
              <a:rPr lang="en-US" altLang="zh-CN" sz="2800" dirty="0"/>
              <a:t>3X3</a:t>
            </a:r>
            <a:r>
              <a:rPr lang="zh-CN" altLang="en-US" sz="2800" dirty="0"/>
              <a:t>只算一个因数</a:t>
            </a:r>
            <a:r>
              <a:rPr lang="en-US" altLang="zh-CN" sz="2800" dirty="0"/>
              <a:t>,</a:t>
            </a:r>
            <a:r>
              <a:rPr lang="zh-CN" altLang="en-US" sz="2800" dirty="0"/>
              <a:t>所以才能出现奇数个因数</a:t>
            </a:r>
            <a:r>
              <a:rPr lang="en-US" altLang="zh-CN" sz="2800" dirty="0"/>
              <a:t>.</a:t>
            </a:r>
          </a:p>
          <a:p>
            <a:endParaRPr lang="en-US" altLang="zh-CN" sz="2800" dirty="0"/>
          </a:p>
          <a:p>
            <a:r>
              <a:rPr lang="zh-CN" altLang="en-US" sz="2800" dirty="0"/>
              <a:t>所以</a:t>
            </a:r>
            <a:r>
              <a:rPr lang="en-US" altLang="zh-CN" sz="2800" dirty="0"/>
              <a:t>,</a:t>
            </a:r>
            <a:r>
              <a:rPr lang="zh-CN" altLang="en-US" sz="2800" dirty="0"/>
              <a:t>最后还亮着的</a:t>
            </a:r>
            <a:r>
              <a:rPr lang="en-US" altLang="zh-CN" sz="2800" dirty="0"/>
              <a:t>,</a:t>
            </a:r>
            <a:r>
              <a:rPr lang="zh-CN" altLang="en-US" sz="2800" dirty="0"/>
              <a:t>都是完全平方数</a:t>
            </a:r>
            <a:r>
              <a:rPr lang="en-US" altLang="zh-CN" sz="2800" dirty="0"/>
              <a:t>,1 4 9 16 25 36 49 64 81 100</a:t>
            </a:r>
            <a:r>
              <a:rPr lang="zh-CN" altLang="en-US" sz="2800" dirty="0"/>
              <a:t>。</a:t>
            </a:r>
          </a:p>
        </p:txBody>
      </p:sp>
    </p:spTree>
    <p:extLst>
      <p:ext uri="{BB962C8B-B14F-4D97-AF65-F5344CB8AC3E}">
        <p14:creationId xmlns:p14="http://schemas.microsoft.com/office/powerpoint/2010/main" val="33102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8AE60-A79D-BE47-9A74-D64816AAAF9D}"/>
              </a:ext>
            </a:extLst>
          </p:cNvPr>
          <p:cNvSpPr>
            <a:spLocks noGrp="1"/>
          </p:cNvSpPr>
          <p:nvPr>
            <p:ph type="title"/>
          </p:nvPr>
        </p:nvSpPr>
        <p:spPr/>
        <p:txBody>
          <a:bodyPr/>
          <a:lstStyle/>
          <a:p>
            <a:r>
              <a:rPr kumimoji="1" lang="zh-CN" altLang="en-US" dirty="0"/>
              <a:t>第</a:t>
            </a:r>
            <a:r>
              <a:rPr kumimoji="1" lang="en-US" altLang="zh-CN" dirty="0"/>
              <a:t>2</a:t>
            </a:r>
            <a:r>
              <a:rPr kumimoji="1" lang="zh-CN" altLang="en-US" dirty="0"/>
              <a:t>章：线性表</a:t>
            </a:r>
          </a:p>
        </p:txBody>
      </p:sp>
      <p:sp>
        <p:nvSpPr>
          <p:cNvPr id="3" name="内容占位符 2">
            <a:extLst>
              <a:ext uri="{FF2B5EF4-FFF2-40B4-BE49-F238E27FC236}">
                <a16:creationId xmlns:a16="http://schemas.microsoft.com/office/drawing/2014/main" id="{06D798E4-7722-FA47-AE42-D7B74F974C5D}"/>
              </a:ext>
            </a:extLst>
          </p:cNvPr>
          <p:cNvSpPr>
            <a:spLocks noGrp="1"/>
          </p:cNvSpPr>
          <p:nvPr>
            <p:ph idx="1"/>
          </p:nvPr>
        </p:nvSpPr>
        <p:spPr/>
        <p:txBody>
          <a:bodyPr/>
          <a:lstStyle/>
          <a:p>
            <a:pPr marL="514350" indent="-514350">
              <a:buFont typeface="+mj-lt"/>
              <a:buAutoNum type="arabicPeriod"/>
            </a:pPr>
            <a:r>
              <a:rPr kumimoji="1" lang="zh-CN" altLang="en-US" dirty="0"/>
              <a:t>顺序表 </a:t>
            </a:r>
            <a:r>
              <a:rPr kumimoji="1" lang="en-US" altLang="zh-CN" dirty="0"/>
              <a:t>vs</a:t>
            </a:r>
            <a:r>
              <a:rPr kumimoji="1" lang="zh-CN" altLang="en-US" dirty="0"/>
              <a:t> 链表 </a:t>
            </a:r>
            <a:r>
              <a:rPr kumimoji="1" lang="en-US" altLang="zh-CN" dirty="0"/>
              <a:t>vs</a:t>
            </a:r>
            <a:r>
              <a:rPr kumimoji="1" lang="zh-CN" altLang="en-US" dirty="0"/>
              <a:t> 静态链表</a:t>
            </a:r>
            <a:endParaRPr kumimoji="1" lang="en-US" altLang="zh-CN" dirty="0"/>
          </a:p>
          <a:p>
            <a:pPr marL="514350" indent="-514350">
              <a:buFont typeface="+mj-lt"/>
              <a:buAutoNum type="arabicPeriod"/>
            </a:pPr>
            <a:r>
              <a:rPr kumimoji="1" lang="zh-CN" altLang="en-US" dirty="0"/>
              <a:t>线性表的插入和删除</a:t>
            </a:r>
            <a:endParaRPr kumimoji="1" lang="en-US" altLang="zh-CN" dirty="0"/>
          </a:p>
          <a:p>
            <a:pPr marL="514350" indent="-514350">
              <a:buFont typeface="+mj-lt"/>
              <a:buAutoNum type="arabicPeriod"/>
            </a:pPr>
            <a:r>
              <a:rPr kumimoji="1" lang="zh-CN" altLang="en-US" dirty="0"/>
              <a:t>线性表的合并</a:t>
            </a:r>
            <a:endParaRPr kumimoji="1" lang="en-US" altLang="zh-CN" dirty="0"/>
          </a:p>
          <a:p>
            <a:pPr marL="514350" indent="-514350">
              <a:buFont typeface="+mj-lt"/>
              <a:buAutoNum type="arabicPeriod"/>
            </a:pPr>
            <a:r>
              <a:rPr kumimoji="1" lang="zh-CN" altLang="en-US" dirty="0"/>
              <a:t>循环链表</a:t>
            </a:r>
            <a:endParaRPr kumimoji="1" lang="en-US" altLang="zh-CN" dirty="0"/>
          </a:p>
          <a:p>
            <a:pPr marL="514350" indent="-514350">
              <a:buFont typeface="+mj-lt"/>
              <a:buAutoNum type="arabicPeriod"/>
            </a:pPr>
            <a:r>
              <a:rPr kumimoji="1" lang="zh-CN" altLang="en-US" dirty="0"/>
              <a:t>双向链表</a:t>
            </a:r>
            <a:endParaRPr kumimoji="1" lang="en-US" altLang="zh-CN" dirty="0"/>
          </a:p>
          <a:p>
            <a:pPr marL="514350" indent="-514350">
              <a:buFont typeface="+mj-lt"/>
              <a:buAutoNum type="arabicPeriod"/>
            </a:pPr>
            <a:r>
              <a:rPr kumimoji="1" lang="zh-CN" altLang="en-US" dirty="0"/>
              <a:t>一元多项式求和</a:t>
            </a:r>
            <a:endParaRPr kumimoji="1" lang="en-US" altLang="zh-CN" dirty="0"/>
          </a:p>
          <a:p>
            <a:pPr marL="514350" indent="-514350">
              <a:buFont typeface="+mj-lt"/>
              <a:buAutoNum type="arabicPeriod"/>
            </a:pPr>
            <a:r>
              <a:rPr kumimoji="1" lang="zh-CN" altLang="en-US" dirty="0"/>
              <a:t>约瑟夫环问题</a:t>
            </a:r>
            <a:endParaRPr kumimoji="1" lang="en-US" altLang="zh-CN" dirty="0"/>
          </a:p>
          <a:p>
            <a:pPr marL="0" indent="0">
              <a:buNone/>
            </a:pPr>
            <a:endParaRPr kumimoji="1" lang="en-US" altLang="zh-CN" dirty="0"/>
          </a:p>
          <a:p>
            <a:endParaRPr kumimoji="1" lang="zh-CN" altLang="en-US" dirty="0"/>
          </a:p>
        </p:txBody>
      </p:sp>
    </p:spTree>
    <p:extLst>
      <p:ext uri="{BB962C8B-B14F-4D97-AF65-F5344CB8AC3E}">
        <p14:creationId xmlns:p14="http://schemas.microsoft.com/office/powerpoint/2010/main" val="439158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21975" y="1052790"/>
            <a:ext cx="10291483" cy="2677656"/>
          </a:xfrm>
          <a:prstGeom prst="rect">
            <a:avLst/>
          </a:prstGeom>
        </p:spPr>
        <p:txBody>
          <a:bodyPr wrap="square">
            <a:spAutoFit/>
          </a:bodyPr>
          <a:lstStyle/>
          <a:p>
            <a:r>
              <a:rPr lang="zh-CN" altLang="en-US" sz="2800" dirty="0"/>
              <a:t>一个长度为</a:t>
            </a:r>
            <a:r>
              <a:rPr lang="en-US" altLang="zh-CN" sz="2800" dirty="0"/>
              <a:t>99</a:t>
            </a:r>
            <a:r>
              <a:rPr lang="zh-CN" altLang="en-US" sz="2800" dirty="0"/>
              <a:t>的循环链表（不带头结点），指针</a:t>
            </a:r>
            <a:r>
              <a:rPr lang="en-US" altLang="zh-CN" sz="2800" dirty="0"/>
              <a:t>A</a:t>
            </a:r>
            <a:r>
              <a:rPr lang="zh-CN" altLang="en-US" sz="2800" dirty="0"/>
              <a:t>和指针</a:t>
            </a:r>
            <a:r>
              <a:rPr lang="en-US" altLang="zh-CN" sz="2800" dirty="0"/>
              <a:t>B</a:t>
            </a:r>
            <a:r>
              <a:rPr lang="zh-CN" altLang="en-US" sz="2800" dirty="0"/>
              <a:t>都指向了链表中的同一个节点，</a:t>
            </a:r>
            <a:r>
              <a:rPr lang="en-US" altLang="zh-CN" sz="2800" dirty="0"/>
              <a:t>A</a:t>
            </a:r>
            <a:r>
              <a:rPr lang="zh-CN" altLang="en-US" sz="2800" dirty="0"/>
              <a:t>以步长为</a:t>
            </a:r>
            <a:r>
              <a:rPr lang="en-US" altLang="zh-CN" sz="2800" dirty="0"/>
              <a:t>1</a:t>
            </a:r>
            <a:r>
              <a:rPr lang="zh-CN" altLang="en-US" sz="2800" dirty="0"/>
              <a:t>向前移动，</a:t>
            </a:r>
            <a:r>
              <a:rPr lang="en-US" altLang="zh-CN" sz="2800" dirty="0"/>
              <a:t>B</a:t>
            </a:r>
            <a:r>
              <a:rPr lang="zh-CN" altLang="en-US" sz="2800" dirty="0"/>
              <a:t>以步长为</a:t>
            </a:r>
            <a:r>
              <a:rPr lang="en-US" altLang="zh-CN" sz="2800" dirty="0"/>
              <a:t>3</a:t>
            </a:r>
            <a:r>
              <a:rPr lang="zh-CN" altLang="en-US" sz="2800" dirty="0"/>
              <a:t>向前移动，一共需要同时移动多少步</a:t>
            </a:r>
            <a:r>
              <a:rPr lang="en-US" altLang="zh-CN" sz="2800" dirty="0"/>
              <a:t>A</a:t>
            </a:r>
            <a:r>
              <a:rPr lang="zh-CN" altLang="en-US" sz="2800" dirty="0"/>
              <a:t>和</a:t>
            </a:r>
            <a:r>
              <a:rPr lang="en-US" altLang="zh-CN" sz="2800" dirty="0"/>
              <a:t>B</a:t>
            </a:r>
            <a:r>
              <a:rPr lang="zh-CN" altLang="en-US" sz="2800" dirty="0"/>
              <a:t>才能再次指向同一个节点</a:t>
            </a:r>
            <a:r>
              <a:rPr lang="en-US" altLang="zh-CN" sz="2800" dirty="0"/>
              <a:t>?</a:t>
            </a:r>
            <a:r>
              <a:rPr lang="zh-CN" altLang="en-US" sz="2800" dirty="0"/>
              <a:t>那么长度为</a:t>
            </a:r>
            <a:r>
              <a:rPr lang="en-US" altLang="zh-CN" sz="2800" dirty="0"/>
              <a:t>100</a:t>
            </a:r>
            <a:r>
              <a:rPr lang="zh-CN" altLang="en-US" sz="2800" dirty="0"/>
              <a:t>的循环链表呢？</a:t>
            </a:r>
            <a:endParaRPr lang="en-US" altLang="zh-CN" sz="2800" dirty="0"/>
          </a:p>
          <a:p>
            <a:endParaRPr lang="en-US" altLang="zh-CN" sz="2800" dirty="0"/>
          </a:p>
          <a:p>
            <a:endParaRPr lang="zh-CN" altLang="en-US" sz="2800" dirty="0"/>
          </a:p>
        </p:txBody>
      </p:sp>
    </p:spTree>
    <p:extLst>
      <p:ext uri="{BB962C8B-B14F-4D97-AF65-F5344CB8AC3E}">
        <p14:creationId xmlns:p14="http://schemas.microsoft.com/office/powerpoint/2010/main" val="35527354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27529" y="203630"/>
            <a:ext cx="11102745" cy="2677656"/>
          </a:xfrm>
          <a:prstGeom prst="rect">
            <a:avLst/>
          </a:prstGeom>
        </p:spPr>
        <p:txBody>
          <a:bodyPr wrap="square">
            <a:spAutoFit/>
          </a:bodyPr>
          <a:lstStyle/>
          <a:p>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给定两个已经从小到大排好序的整数数组</a:t>
            </a:r>
            <a:r>
              <a:rPr lang="en-US" altLang="zh-CN" sz="2800" kern="100" dirty="0">
                <a:latin typeface="Times New Roman" panose="02020603050405020304" pitchFamily="18" charset="0"/>
                <a:ea typeface="宋体" panose="02010600030101010101" pitchFamily="2" charset="-122"/>
              </a:rPr>
              <a:t>A</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800" kern="100" dirty="0">
                <a:latin typeface="Times New Roman" panose="02020603050405020304" pitchFamily="18" charset="0"/>
                <a:ea typeface="宋体" panose="02010600030101010101" pitchFamily="2" charset="-122"/>
              </a:rPr>
              <a:t>B</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，设计尽可能高效的算法判断这两个数组是否存在相同的数字。</a:t>
            </a:r>
            <a:endParaRPr lang="en-US" altLang="zh-CN" sz="2800" kern="1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800" dirty="0"/>
              <a:t>a. </a:t>
            </a:r>
            <a:r>
              <a:rPr lang="zh-CN" altLang="zh-CN" sz="2800" dirty="0"/>
              <a:t>设计算法思路及步骤；</a:t>
            </a:r>
          </a:p>
          <a:p>
            <a:r>
              <a:rPr lang="en-US" altLang="zh-CN" sz="2800" dirty="0"/>
              <a:t>b. </a:t>
            </a:r>
            <a:r>
              <a:rPr lang="zh-CN" altLang="zh-CN" sz="2800" dirty="0"/>
              <a:t>实现算法伪代码</a:t>
            </a:r>
          </a:p>
          <a:p>
            <a:r>
              <a:rPr lang="en-US" altLang="zh-CN" sz="2800" dirty="0"/>
              <a:t>c. </a:t>
            </a:r>
            <a:r>
              <a:rPr lang="zh-CN" altLang="zh-CN" sz="2800" dirty="0"/>
              <a:t>给出算法时间复杂度</a:t>
            </a:r>
          </a:p>
          <a:p>
            <a:endParaRPr lang="zh-CN" altLang="en-US" sz="2800" dirty="0"/>
          </a:p>
        </p:txBody>
      </p:sp>
      <p:pic>
        <p:nvPicPr>
          <p:cNvPr id="8" name="图片 7"/>
          <p:cNvPicPr>
            <a:picLocks noChangeAspect="1"/>
          </p:cNvPicPr>
          <p:nvPr/>
        </p:nvPicPr>
        <p:blipFill>
          <a:blip r:embed="rId2"/>
          <a:stretch>
            <a:fillRect/>
          </a:stretch>
        </p:blipFill>
        <p:spPr>
          <a:xfrm>
            <a:off x="6699483" y="3117684"/>
            <a:ext cx="5275234" cy="2379218"/>
          </a:xfrm>
          <a:prstGeom prst="rect">
            <a:avLst/>
          </a:prstGeom>
        </p:spPr>
      </p:pic>
      <p:sp>
        <p:nvSpPr>
          <p:cNvPr id="9" name="Rectangle 4"/>
          <p:cNvSpPr>
            <a:spLocks noChangeArrowheads="1"/>
          </p:cNvSpPr>
          <p:nvPr/>
        </p:nvSpPr>
        <p:spPr bwMode="auto">
          <a:xfrm>
            <a:off x="461726" y="2881286"/>
            <a:ext cx="5984341" cy="2816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5373" tIns="45720" rIns="125373"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Courier New" panose="02070309020205020404" pitchFamily="49" charset="0"/>
              </a:rPr>
              <a:t>首先设两个下标，分别初始化为两个数组的起始地址，依次向前推进。推进的规则是比较两个数组中的数字，小的那个数组的下标向前推进一步，直到任何一个数组的下标到达数组末尾时，如果这时还没碰到相同的数字，说明数组中没有相同的数字。 </a:t>
            </a:r>
            <a:r>
              <a:rPr lang="zh-CN" altLang="zh-CN" dirty="0">
                <a:latin typeface="微软雅黑" panose="020B0503020204020204" pitchFamily="34" charset="-122"/>
                <a:ea typeface="微软雅黑" panose="020B0503020204020204" pitchFamily="34" charset="-122"/>
              </a:rPr>
              <a:t>算法时间复杂度</a:t>
            </a:r>
            <a:r>
              <a:rPr lang="en-US" altLang="zh-CN" dirty="0">
                <a:latin typeface="微软雅黑" panose="020B0503020204020204" pitchFamily="34" charset="-122"/>
                <a:ea typeface="微软雅黑" panose="020B0503020204020204" pitchFamily="34" charset="-122"/>
              </a:rPr>
              <a:t>O(n). </a:t>
            </a:r>
          </a:p>
          <a:p>
            <a:pPr marL="0" marR="0" lvl="0" indent="0" algn="l" defTabSz="914400" rtl="0" eaLnBrk="0" fontAlgn="base" latinLnBrk="0" hangingPunct="0">
              <a:lnSpc>
                <a:spcPct val="100000"/>
              </a:lnSpc>
              <a:spcBef>
                <a:spcPct val="0"/>
              </a:spcBef>
              <a:spcAft>
                <a:spcPct val="0"/>
              </a:spcAft>
              <a:buClrTx/>
              <a:buSzTx/>
              <a:buFontTx/>
              <a:buNone/>
              <a:tabLst/>
            </a:pPr>
            <a:endParaRPr lang="zh-CN"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下面这种算法也给分：就是任意挑选一个数组，遍历这个数组的所有元素，遍历过程中，在另一个数组中对第一个数组中的每个元素进行二分查找。算法复杂度</a:t>
            </a:r>
            <a:r>
              <a:rPr lang="en-US" altLang="zh-CN" dirty="0">
                <a:latin typeface="微软雅黑" panose="020B0503020204020204" pitchFamily="34" charset="-122"/>
                <a:ea typeface="微软雅黑" panose="020B0503020204020204" pitchFamily="34" charset="-122"/>
              </a:rPr>
              <a:t>O(</a:t>
            </a:r>
            <a:r>
              <a:rPr lang="en-US" altLang="zh-CN" dirty="0" err="1">
                <a:latin typeface="微软雅黑" panose="020B0503020204020204" pitchFamily="34" charset="-122"/>
                <a:ea typeface="微软雅黑" panose="020B0503020204020204" pitchFamily="34" charset="-122"/>
              </a:rPr>
              <a:t>nlogn</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687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nvGraphicFramePr>
        <p:xfrm>
          <a:off x="3207339" y="2257345"/>
          <a:ext cx="4674235" cy="731520"/>
        </p:xfrm>
        <a:graphic>
          <a:graphicData uri="http://schemas.openxmlformats.org/drawingml/2006/table">
            <a:tbl>
              <a:tblPr firstRow="1" firstCol="1" bandRow="1"/>
              <a:tblGrid>
                <a:gridCol w="598170">
                  <a:extLst>
                    <a:ext uri="{9D8B030D-6E8A-4147-A177-3AD203B41FA5}">
                      <a16:colId xmlns:a16="http://schemas.microsoft.com/office/drawing/2014/main" val="1270759028"/>
                    </a:ext>
                  </a:extLst>
                </a:gridCol>
                <a:gridCol w="575945">
                  <a:extLst>
                    <a:ext uri="{9D8B030D-6E8A-4147-A177-3AD203B41FA5}">
                      <a16:colId xmlns:a16="http://schemas.microsoft.com/office/drawing/2014/main" val="691821175"/>
                    </a:ext>
                  </a:extLst>
                </a:gridCol>
                <a:gridCol w="575945">
                  <a:extLst>
                    <a:ext uri="{9D8B030D-6E8A-4147-A177-3AD203B41FA5}">
                      <a16:colId xmlns:a16="http://schemas.microsoft.com/office/drawing/2014/main" val="679884334"/>
                    </a:ext>
                  </a:extLst>
                </a:gridCol>
                <a:gridCol w="575945">
                  <a:extLst>
                    <a:ext uri="{9D8B030D-6E8A-4147-A177-3AD203B41FA5}">
                      <a16:colId xmlns:a16="http://schemas.microsoft.com/office/drawing/2014/main" val="4024445667"/>
                    </a:ext>
                  </a:extLst>
                </a:gridCol>
                <a:gridCol w="598170">
                  <a:extLst>
                    <a:ext uri="{9D8B030D-6E8A-4147-A177-3AD203B41FA5}">
                      <a16:colId xmlns:a16="http://schemas.microsoft.com/office/drawing/2014/main" val="3673837053"/>
                    </a:ext>
                  </a:extLst>
                </a:gridCol>
                <a:gridCol w="575945">
                  <a:extLst>
                    <a:ext uri="{9D8B030D-6E8A-4147-A177-3AD203B41FA5}">
                      <a16:colId xmlns:a16="http://schemas.microsoft.com/office/drawing/2014/main" val="3020741668"/>
                    </a:ext>
                  </a:extLst>
                </a:gridCol>
                <a:gridCol w="575945">
                  <a:extLst>
                    <a:ext uri="{9D8B030D-6E8A-4147-A177-3AD203B41FA5}">
                      <a16:colId xmlns:a16="http://schemas.microsoft.com/office/drawing/2014/main" val="3389140470"/>
                    </a:ext>
                  </a:extLst>
                </a:gridCol>
                <a:gridCol w="598170">
                  <a:extLst>
                    <a:ext uri="{9D8B030D-6E8A-4147-A177-3AD203B41FA5}">
                      <a16:colId xmlns:a16="http://schemas.microsoft.com/office/drawing/2014/main" val="582802957"/>
                    </a:ext>
                  </a:extLst>
                </a:gridCol>
              </a:tblGrid>
              <a:tr h="0">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A(1,1)</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6604836"/>
                  </a:ext>
                </a:extLst>
              </a:tr>
              <a:tr h="0">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P(2,5)</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5133643"/>
                  </a:ext>
                </a:extLst>
              </a:tr>
              <a:tr h="0">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5722660"/>
                  </a:ext>
                </a:extLst>
              </a:tr>
              <a:tr h="0">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dirty="0">
                          <a:effectLst/>
                          <a:latin typeface="宋体" panose="02010600030101010101" pitchFamily="2" charset="-122"/>
                          <a:ea typeface="宋体" panose="02010600030101010101" pitchFamily="2" charset="-122"/>
                          <a:cs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dirty="0">
                          <a:effectLst/>
                          <a:latin typeface="宋体" panose="02010600030101010101" pitchFamily="2" charset="-122"/>
                          <a:ea typeface="宋体" panose="02010600030101010101" pitchFamily="2" charset="-122"/>
                          <a:cs typeface="宋体" panose="02010600030101010101" pitchFamily="2" charset="-122"/>
                        </a:rPr>
                        <a:t>B(4,8)</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5898142"/>
                  </a:ext>
                </a:extLst>
              </a:tr>
            </a:tbl>
          </a:graphicData>
        </a:graphic>
      </p:graphicFrame>
      <p:sp>
        <p:nvSpPr>
          <p:cNvPr id="7" name="Rectangle 2"/>
          <p:cNvSpPr>
            <a:spLocks noChangeArrowheads="1"/>
          </p:cNvSpPr>
          <p:nvPr/>
        </p:nvSpPr>
        <p:spPr bwMode="auto">
          <a:xfrm>
            <a:off x="340512" y="354004"/>
            <a:ext cx="1151097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a:t>
            </a:r>
            <a:r>
              <a:rPr kumimoji="0" lang="zh-CN" altLang="en-US" sz="240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）在一个</a:t>
            </a:r>
            <a:r>
              <a:rPr kumimoji="0" lang="en-US" altLang="zh-CN" sz="240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4*8</a:t>
            </a:r>
            <a:r>
              <a:rPr kumimoji="0" lang="zh-CN" altLang="en-US" sz="240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的矩阵格中，</a:t>
            </a:r>
            <a:r>
              <a:rPr kumimoji="0" lang="en-US" altLang="zh-CN" sz="240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s</a:t>
            </a:r>
            <a:r>
              <a:rPr kumimoji="0" lang="zh-CN" altLang="en-US" sz="240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从左上角</a:t>
            </a:r>
            <a:r>
              <a:rPr kumimoji="0" lang="en-US" altLang="zh-CN" sz="240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A</a:t>
            </a:r>
            <a:r>
              <a:rPr kumimoji="0" lang="zh-CN" altLang="en-US" sz="240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a:t>
            </a:r>
            <a:r>
              <a:rPr kumimoji="0" lang="en-US" altLang="zh-CN" sz="240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1,1</a:t>
            </a:r>
            <a:r>
              <a:rPr kumimoji="0" lang="zh-CN" altLang="en-US" sz="240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）走到右下角</a:t>
            </a:r>
            <a:r>
              <a:rPr kumimoji="0" lang="en-US" altLang="zh-CN" sz="240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B</a:t>
            </a:r>
            <a:r>
              <a:rPr kumimoji="0" lang="zh-CN" altLang="en-US" sz="240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a:t>
            </a:r>
            <a:r>
              <a:rPr kumimoji="0" lang="en-US" altLang="zh-CN" sz="240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4,8</a:t>
            </a:r>
            <a:r>
              <a:rPr kumimoji="0" lang="zh-CN" altLang="en-US" sz="240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a:t>
            </a:r>
            <a:r>
              <a:rPr kumimoji="0" lang="en-US" altLang="zh-CN" sz="240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a:t>
            </a:r>
            <a:r>
              <a:rPr kumimoji="0" lang="zh-CN" altLang="en-US" sz="240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不允许经过</a:t>
            </a:r>
            <a:r>
              <a:rPr kumimoji="0" lang="en-US" altLang="zh-CN" sz="240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P</a:t>
            </a:r>
            <a:r>
              <a:rPr kumimoji="0" lang="zh-CN" altLang="en-US" sz="240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点（</a:t>
            </a:r>
            <a:r>
              <a:rPr kumimoji="0" lang="en-US" altLang="zh-CN" sz="240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2,5</a:t>
            </a:r>
            <a:r>
              <a:rPr kumimoji="0" lang="zh-CN" altLang="en-US" sz="240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），要求每次只能向下或向右走一格，一共有多少种走法？ </a:t>
            </a:r>
            <a:endParaRPr kumimoji="0" lang="zh-CN" altLang="en-US" sz="24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i="0" u="none" strike="noStrike" cap="none" normalizeH="0" baseline="0" dirty="0">
                <a:ln>
                  <a:noFill/>
                </a:ln>
                <a:solidFill>
                  <a:schemeClr val="tx1"/>
                </a:solidFill>
                <a:effectLst/>
                <a:latin typeface="Arial" panose="020B0604020202020204" pitchFamily="34" charset="0"/>
                <a:cs typeface="宋体" panose="02010600030101010101" pitchFamily="2" charset="-122"/>
              </a:rPr>
              <a:t>2</a:t>
            </a:r>
            <a:r>
              <a:rPr kumimoji="0" lang="zh-CN" altLang="en-US" sz="2400" i="0" u="none" strike="noStrike" cap="none" normalizeH="0" baseline="0" dirty="0">
                <a:ln>
                  <a:noFill/>
                </a:ln>
                <a:solidFill>
                  <a:schemeClr val="tx1"/>
                </a:solidFill>
                <a:effectLst/>
                <a:latin typeface="Arial" panose="020B0604020202020204" pitchFamily="34" charset="0"/>
                <a:cs typeface="宋体" panose="02010600030101010101" pitchFamily="2" charset="-122"/>
              </a:rPr>
              <a:t>）设计一个算法求在</a:t>
            </a:r>
            <a:r>
              <a:rPr kumimoji="0" lang="en-US" altLang="zh-CN" sz="2400" i="0" u="none" strike="noStrike" cap="none" normalizeH="0" baseline="0" dirty="0">
                <a:ln>
                  <a:noFill/>
                </a:ln>
                <a:solidFill>
                  <a:schemeClr val="tx1"/>
                </a:solidFill>
                <a:effectLst/>
                <a:latin typeface="Arial" panose="020B0604020202020204" pitchFamily="34" charset="0"/>
                <a:cs typeface="宋体" panose="02010600030101010101" pitchFamily="2" charset="-122"/>
              </a:rPr>
              <a:t>m*n</a:t>
            </a:r>
            <a:r>
              <a:rPr kumimoji="0" lang="zh-CN" altLang="en-US" sz="2400" i="0" u="none" strike="noStrike" cap="none" normalizeH="0" baseline="0" dirty="0">
                <a:ln>
                  <a:noFill/>
                </a:ln>
                <a:solidFill>
                  <a:schemeClr val="tx1"/>
                </a:solidFill>
                <a:effectLst/>
                <a:latin typeface="Arial" panose="020B0604020202020204" pitchFamily="34" charset="0"/>
                <a:cs typeface="宋体" panose="02010600030101010101" pitchFamily="2" charset="-122"/>
              </a:rPr>
              <a:t>的矩阵格中，</a:t>
            </a:r>
            <a:r>
              <a:rPr kumimoji="0" lang="en-US" altLang="zh-CN" sz="2400" i="0" u="none" strike="noStrike" cap="none" normalizeH="0" baseline="0" dirty="0">
                <a:ln>
                  <a:noFill/>
                </a:ln>
                <a:solidFill>
                  <a:schemeClr val="tx1"/>
                </a:solidFill>
                <a:effectLst/>
                <a:latin typeface="Arial" panose="020B0604020202020204" pitchFamily="34" charset="0"/>
                <a:cs typeface="宋体" panose="02010600030101010101" pitchFamily="2" charset="-122"/>
              </a:rPr>
              <a:t>A</a:t>
            </a:r>
            <a:r>
              <a:rPr kumimoji="0" lang="zh-CN" altLang="en-US" sz="2400" i="0" u="none" strike="noStrike" cap="none" normalizeH="0" baseline="0" dirty="0">
                <a:ln>
                  <a:noFill/>
                </a:ln>
                <a:solidFill>
                  <a:schemeClr val="tx1"/>
                </a:solidFill>
                <a:effectLst/>
                <a:latin typeface="Arial" panose="020B0604020202020204" pitchFamily="34" charset="0"/>
                <a:cs typeface="宋体" panose="02010600030101010101" pitchFamily="2" charset="-122"/>
              </a:rPr>
              <a:t>从左上角走到右下角，不允许经过矩阵中的</a:t>
            </a:r>
            <a:r>
              <a:rPr kumimoji="0" lang="en-US" altLang="zh-CN" sz="2400" i="0" u="none" strike="noStrike" cap="none" normalizeH="0" baseline="0" dirty="0">
                <a:ln>
                  <a:noFill/>
                </a:ln>
                <a:solidFill>
                  <a:schemeClr val="tx1"/>
                </a:solidFill>
                <a:effectLst/>
                <a:latin typeface="Arial" panose="020B0604020202020204" pitchFamily="34" charset="0"/>
                <a:cs typeface="宋体" panose="02010600030101010101" pitchFamily="2" charset="-122"/>
              </a:rPr>
              <a:t>P</a:t>
            </a:r>
            <a:r>
              <a:rPr kumimoji="0" lang="zh-CN" altLang="en-US" sz="2400" i="0" u="none" strike="noStrike" cap="none" normalizeH="0" baseline="0" dirty="0">
                <a:ln>
                  <a:noFill/>
                </a:ln>
                <a:solidFill>
                  <a:schemeClr val="tx1"/>
                </a:solidFill>
                <a:effectLst/>
                <a:latin typeface="Arial" panose="020B0604020202020204" pitchFamily="34" charset="0"/>
                <a:cs typeface="宋体" panose="02010600030101010101" pitchFamily="2" charset="-122"/>
              </a:rPr>
              <a:t>点（</a:t>
            </a:r>
            <a:r>
              <a:rPr kumimoji="0" lang="en-US" altLang="zh-CN" sz="2400" i="0" u="none" strike="noStrike" cap="none" normalizeH="0" baseline="0" dirty="0">
                <a:ln>
                  <a:noFill/>
                </a:ln>
                <a:solidFill>
                  <a:schemeClr val="tx1"/>
                </a:solidFill>
                <a:effectLst/>
                <a:latin typeface="Arial" panose="020B0604020202020204" pitchFamily="34" charset="0"/>
                <a:cs typeface="宋体" panose="02010600030101010101" pitchFamily="2" charset="-122"/>
              </a:rPr>
              <a:t>P</a:t>
            </a:r>
            <a:r>
              <a:rPr kumimoji="0" lang="zh-CN" altLang="en-US" sz="2400" i="0" u="none" strike="noStrike" cap="none" normalizeH="0" baseline="0" dirty="0">
                <a:ln>
                  <a:noFill/>
                </a:ln>
                <a:solidFill>
                  <a:schemeClr val="tx1"/>
                </a:solidFill>
                <a:effectLst/>
                <a:latin typeface="Arial" panose="020B0604020202020204" pitchFamily="34" charset="0"/>
                <a:cs typeface="宋体" panose="02010600030101010101" pitchFamily="2" charset="-122"/>
              </a:rPr>
              <a:t>在第</a:t>
            </a:r>
            <a:r>
              <a:rPr kumimoji="0" lang="en-US" altLang="zh-CN" sz="2400" i="0" u="none" strike="noStrike" cap="none" normalizeH="0" baseline="0" dirty="0" err="1">
                <a:ln>
                  <a:noFill/>
                </a:ln>
                <a:solidFill>
                  <a:schemeClr val="tx1"/>
                </a:solidFill>
                <a:effectLst/>
                <a:latin typeface="Arial" panose="020B0604020202020204" pitchFamily="34" charset="0"/>
                <a:cs typeface="宋体" panose="02010600030101010101" pitchFamily="2" charset="-122"/>
              </a:rPr>
              <a:t>i</a:t>
            </a:r>
            <a:r>
              <a:rPr kumimoji="0" lang="zh-CN" altLang="en-US" sz="2400" i="0" u="none" strike="noStrike" cap="none" normalizeH="0" baseline="0" dirty="0">
                <a:ln>
                  <a:noFill/>
                </a:ln>
                <a:solidFill>
                  <a:schemeClr val="tx1"/>
                </a:solidFill>
                <a:effectLst/>
                <a:latin typeface="Arial" panose="020B0604020202020204" pitchFamily="34" charset="0"/>
                <a:cs typeface="宋体" panose="02010600030101010101" pitchFamily="2" charset="-122"/>
              </a:rPr>
              <a:t>行第</a:t>
            </a:r>
            <a:r>
              <a:rPr kumimoji="0" lang="en-US" altLang="zh-CN" sz="2400" i="0" u="none" strike="noStrike" cap="none" normalizeH="0" baseline="0" dirty="0">
                <a:ln>
                  <a:noFill/>
                </a:ln>
                <a:solidFill>
                  <a:schemeClr val="tx1"/>
                </a:solidFill>
                <a:effectLst/>
                <a:latin typeface="Arial" panose="020B0604020202020204" pitchFamily="34" charset="0"/>
                <a:cs typeface="宋体" panose="02010600030101010101" pitchFamily="2" charset="-122"/>
              </a:rPr>
              <a:t>j</a:t>
            </a:r>
            <a:r>
              <a:rPr kumimoji="0" lang="zh-CN" altLang="en-US" sz="2400" i="0" u="none" strike="noStrike" cap="none" normalizeH="0" baseline="0" dirty="0">
                <a:ln>
                  <a:noFill/>
                </a:ln>
                <a:solidFill>
                  <a:schemeClr val="tx1"/>
                </a:solidFill>
                <a:effectLst/>
                <a:latin typeface="Arial" panose="020B0604020202020204" pitchFamily="34" charset="0"/>
                <a:cs typeface="宋体" panose="02010600030101010101" pitchFamily="2" charset="-122"/>
              </a:rPr>
              <a:t>列）总共有多少种走法</a:t>
            </a:r>
            <a:r>
              <a:rPr kumimoji="0" lang="zh-CN" altLang="en-US" sz="2400" i="0" u="none" strike="noStrike" cap="none" normalizeH="0" baseline="0" dirty="0">
                <a:ln>
                  <a:noFill/>
                </a:ln>
                <a:solidFill>
                  <a:schemeClr val="tx1"/>
                </a:solidFill>
                <a:effectLst/>
                <a:latin typeface="Arial" panose="020B0604020202020204" pitchFamily="34" charset="0"/>
              </a:rPr>
              <a:t> </a:t>
            </a:r>
          </a:p>
        </p:txBody>
      </p:sp>
      <p:graphicFrame>
        <p:nvGraphicFramePr>
          <p:cNvPr id="10" name="表格 9"/>
          <p:cNvGraphicFramePr>
            <a:graphicFrameLocks noGrp="1"/>
          </p:cNvGraphicFramePr>
          <p:nvPr/>
        </p:nvGraphicFramePr>
        <p:xfrm>
          <a:off x="482597" y="4703354"/>
          <a:ext cx="4607560" cy="731520"/>
        </p:xfrm>
        <a:graphic>
          <a:graphicData uri="http://schemas.openxmlformats.org/drawingml/2006/table">
            <a:tbl>
              <a:tblPr firstRow="1" firstCol="1" bandRow="1"/>
              <a:tblGrid>
                <a:gridCol w="575945">
                  <a:extLst>
                    <a:ext uri="{9D8B030D-6E8A-4147-A177-3AD203B41FA5}">
                      <a16:colId xmlns:a16="http://schemas.microsoft.com/office/drawing/2014/main" val="128466921"/>
                    </a:ext>
                  </a:extLst>
                </a:gridCol>
                <a:gridCol w="575945">
                  <a:extLst>
                    <a:ext uri="{9D8B030D-6E8A-4147-A177-3AD203B41FA5}">
                      <a16:colId xmlns:a16="http://schemas.microsoft.com/office/drawing/2014/main" val="981679224"/>
                    </a:ext>
                  </a:extLst>
                </a:gridCol>
                <a:gridCol w="575945">
                  <a:extLst>
                    <a:ext uri="{9D8B030D-6E8A-4147-A177-3AD203B41FA5}">
                      <a16:colId xmlns:a16="http://schemas.microsoft.com/office/drawing/2014/main" val="3798463493"/>
                    </a:ext>
                  </a:extLst>
                </a:gridCol>
                <a:gridCol w="575945">
                  <a:extLst>
                    <a:ext uri="{9D8B030D-6E8A-4147-A177-3AD203B41FA5}">
                      <a16:colId xmlns:a16="http://schemas.microsoft.com/office/drawing/2014/main" val="999706105"/>
                    </a:ext>
                  </a:extLst>
                </a:gridCol>
                <a:gridCol w="575945">
                  <a:extLst>
                    <a:ext uri="{9D8B030D-6E8A-4147-A177-3AD203B41FA5}">
                      <a16:colId xmlns:a16="http://schemas.microsoft.com/office/drawing/2014/main" val="2172655363"/>
                    </a:ext>
                  </a:extLst>
                </a:gridCol>
                <a:gridCol w="575945">
                  <a:extLst>
                    <a:ext uri="{9D8B030D-6E8A-4147-A177-3AD203B41FA5}">
                      <a16:colId xmlns:a16="http://schemas.microsoft.com/office/drawing/2014/main" val="1352192397"/>
                    </a:ext>
                  </a:extLst>
                </a:gridCol>
                <a:gridCol w="575945">
                  <a:extLst>
                    <a:ext uri="{9D8B030D-6E8A-4147-A177-3AD203B41FA5}">
                      <a16:colId xmlns:a16="http://schemas.microsoft.com/office/drawing/2014/main" val="1460666871"/>
                    </a:ext>
                  </a:extLst>
                </a:gridCol>
                <a:gridCol w="575945">
                  <a:extLst>
                    <a:ext uri="{9D8B030D-6E8A-4147-A177-3AD203B41FA5}">
                      <a16:colId xmlns:a16="http://schemas.microsoft.com/office/drawing/2014/main" val="3603972628"/>
                    </a:ext>
                  </a:extLst>
                </a:gridCol>
              </a:tblGrid>
              <a:tr h="0">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0883533"/>
                  </a:ext>
                </a:extLst>
              </a:tr>
              <a:tr h="0">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2</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3</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4</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0</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2</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3</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8499358"/>
                  </a:ext>
                </a:extLst>
              </a:tr>
              <a:tr h="0">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3</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6</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10</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10</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11</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13</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16</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0698529"/>
                  </a:ext>
                </a:extLst>
              </a:tr>
              <a:tr h="0">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4</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10</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20</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30</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41</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a:effectLst/>
                          <a:latin typeface="宋体" panose="02010600030101010101" pitchFamily="2" charset="-122"/>
                          <a:ea typeface="宋体" panose="02010600030101010101" pitchFamily="2" charset="-122"/>
                          <a:cs typeface="宋体" panose="02010600030101010101" pitchFamily="2" charset="-122"/>
                        </a:rPr>
                        <a:t>54</a:t>
                      </a:r>
                      <a:endParaRPr lang="zh-CN" sz="105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kern="0" dirty="0">
                          <a:effectLst/>
                          <a:latin typeface="宋体" panose="02010600030101010101" pitchFamily="2" charset="-122"/>
                          <a:ea typeface="宋体" panose="02010600030101010101" pitchFamily="2" charset="-122"/>
                          <a:cs typeface="宋体" panose="02010600030101010101" pitchFamily="2" charset="-122"/>
                        </a:rPr>
                        <a:t>70</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3569595"/>
                  </a:ext>
                </a:extLst>
              </a:tr>
            </a:tbl>
          </a:graphicData>
        </a:graphic>
      </p:graphicFrame>
      <p:sp>
        <p:nvSpPr>
          <p:cNvPr id="11" name="Rectangle 4"/>
          <p:cNvSpPr>
            <a:spLocks noChangeArrowheads="1"/>
          </p:cNvSpPr>
          <p:nvPr/>
        </p:nvSpPr>
        <p:spPr bwMode="auto">
          <a:xfrm>
            <a:off x="340512" y="3646054"/>
            <a:ext cx="53431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1</a:t>
            </a: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4</a:t>
            </a: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分）一共有</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70</a:t>
            </a: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种走法，递推分析如下：</a:t>
            </a:r>
            <a:endParaRPr kumimoji="0" lang="zh-CN" altLang="en-US" sz="2000" b="0" i="0" u="none" strike="noStrike" cap="none" normalizeH="0" baseline="0" dirty="0">
              <a:ln>
                <a:noFill/>
              </a:ln>
              <a:solidFill>
                <a:schemeClr val="tx1"/>
              </a:solidFill>
              <a:effectLst/>
            </a:endParaRPr>
          </a:p>
        </p:txBody>
      </p:sp>
      <p:sp>
        <p:nvSpPr>
          <p:cNvPr id="12" name="矩形 11"/>
          <p:cNvSpPr/>
          <p:nvPr/>
        </p:nvSpPr>
        <p:spPr>
          <a:xfrm>
            <a:off x="5544457" y="3499454"/>
            <a:ext cx="6449116" cy="3139321"/>
          </a:xfrm>
          <a:prstGeom prst="rect">
            <a:avLst/>
          </a:prstGeom>
        </p:spPr>
        <p:txBody>
          <a:bodyPr wrap="square">
            <a:spAutoFit/>
          </a:bodyPr>
          <a:lstStyle/>
          <a:p>
            <a:pPr marL="266700" algn="just">
              <a:spcAft>
                <a:spcPts val="0"/>
              </a:spcAft>
            </a:pPr>
            <a:r>
              <a:rPr lang="en-US" altLang="zh-CN" b="1" kern="0" dirty="0" err="1">
                <a:latin typeface="宋体" panose="02010600030101010101" pitchFamily="2" charset="-122"/>
                <a:ea typeface="宋体" panose="02010600030101010101" pitchFamily="2" charset="-122"/>
                <a:cs typeface="宋体" panose="02010600030101010101" pitchFamily="2" charset="-122"/>
              </a:rPr>
              <a:t>int</a:t>
            </a:r>
            <a:r>
              <a:rPr lang="en-US" altLang="zh-CN" b="1" kern="0" dirty="0">
                <a:latin typeface="宋体" panose="02010600030101010101" pitchFamily="2" charset="-122"/>
                <a:ea typeface="宋体" panose="02010600030101010101" pitchFamily="2" charset="-122"/>
                <a:cs typeface="宋体" panose="02010600030101010101" pitchFamily="2" charset="-122"/>
              </a:rPr>
              <a:t> steps(</a:t>
            </a:r>
            <a:r>
              <a:rPr lang="en-US" altLang="zh-CN" b="1" kern="0" dirty="0" err="1">
                <a:latin typeface="宋体" panose="02010600030101010101" pitchFamily="2" charset="-122"/>
                <a:ea typeface="宋体" panose="02010600030101010101" pitchFamily="2" charset="-122"/>
                <a:cs typeface="宋体" panose="02010600030101010101" pitchFamily="2" charset="-122"/>
              </a:rPr>
              <a:t>int</a:t>
            </a:r>
            <a:r>
              <a:rPr lang="en-US" altLang="zh-CN" b="1" kern="0" dirty="0">
                <a:latin typeface="宋体" panose="02010600030101010101" pitchFamily="2" charset="-122"/>
                <a:ea typeface="宋体" panose="02010600030101010101" pitchFamily="2" charset="-122"/>
                <a:cs typeface="宋体" panose="02010600030101010101" pitchFamily="2" charset="-122"/>
              </a:rPr>
              <a:t> </a:t>
            </a:r>
            <a:r>
              <a:rPr lang="en-US" altLang="zh-CN" b="1" kern="0" dirty="0" err="1">
                <a:latin typeface="宋体" panose="02010600030101010101" pitchFamily="2" charset="-122"/>
                <a:ea typeface="宋体" panose="02010600030101010101" pitchFamily="2" charset="-122"/>
                <a:cs typeface="宋体" panose="02010600030101010101" pitchFamily="2" charset="-122"/>
              </a:rPr>
              <a:t>x,int</a:t>
            </a:r>
            <a:r>
              <a:rPr lang="en-US" altLang="zh-CN" b="1" kern="0" dirty="0">
                <a:latin typeface="宋体" panose="02010600030101010101" pitchFamily="2" charset="-122"/>
                <a:ea typeface="宋体" panose="02010600030101010101" pitchFamily="2" charset="-122"/>
                <a:cs typeface="宋体" panose="02010600030101010101" pitchFamily="2" charset="-122"/>
              </a:rPr>
              <a:t> </a:t>
            </a:r>
            <a:r>
              <a:rPr lang="en-US" altLang="zh-CN" b="1" kern="0" dirty="0" err="1">
                <a:latin typeface="宋体" panose="02010600030101010101" pitchFamily="2" charset="-122"/>
                <a:ea typeface="宋体" panose="02010600030101010101" pitchFamily="2" charset="-122"/>
                <a:cs typeface="宋体" panose="02010600030101010101" pitchFamily="2" charset="-122"/>
              </a:rPr>
              <a:t>y,int</a:t>
            </a:r>
            <a:r>
              <a:rPr lang="en-US" altLang="zh-CN" b="1" kern="0" dirty="0">
                <a:latin typeface="宋体" panose="02010600030101010101" pitchFamily="2" charset="-122"/>
                <a:ea typeface="宋体" panose="02010600030101010101" pitchFamily="2" charset="-122"/>
                <a:cs typeface="宋体" panose="02010600030101010101" pitchFamily="2" charset="-122"/>
              </a:rPr>
              <a:t> </a:t>
            </a:r>
            <a:r>
              <a:rPr lang="en-US" altLang="zh-CN" b="1" kern="0" dirty="0" err="1">
                <a:latin typeface="宋体" panose="02010600030101010101" pitchFamily="2" charset="-122"/>
                <a:ea typeface="宋体" panose="02010600030101010101" pitchFamily="2" charset="-122"/>
                <a:cs typeface="宋体" panose="02010600030101010101" pitchFamily="2" charset="-122"/>
              </a:rPr>
              <a:t>i,int</a:t>
            </a:r>
            <a:r>
              <a:rPr lang="en-US" altLang="zh-CN" b="1" kern="0" dirty="0">
                <a:latin typeface="宋体" panose="02010600030101010101" pitchFamily="2" charset="-122"/>
                <a:ea typeface="宋体" panose="02010600030101010101" pitchFamily="2" charset="-122"/>
                <a:cs typeface="宋体" panose="02010600030101010101" pitchFamily="2" charset="-122"/>
              </a:rPr>
              <a:t> j)</a:t>
            </a:r>
            <a:endParaRPr lang="zh-CN" altLang="zh-CN" sz="1400" kern="100" dirty="0">
              <a:effectLst/>
              <a:latin typeface="Times New Roman" panose="02020603050405020304" pitchFamily="18" charset="0"/>
              <a:ea typeface="宋体" panose="02010600030101010101" pitchFamily="2" charset="-122"/>
            </a:endParaRPr>
          </a:p>
          <a:p>
            <a:pPr marL="266700" algn="just">
              <a:spcAft>
                <a:spcPts val="0"/>
              </a:spcAft>
            </a:pPr>
            <a:r>
              <a:rPr lang="en-US" altLang="zh-CN" b="1" kern="0" dirty="0">
                <a:latin typeface="宋体" panose="02010600030101010101" pitchFamily="2" charset="-122"/>
                <a:ea typeface="宋体" panose="02010600030101010101" pitchFamily="2" charset="-122"/>
                <a:cs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266700" algn="just">
              <a:spcAft>
                <a:spcPts val="0"/>
              </a:spcAft>
            </a:pPr>
            <a:r>
              <a:rPr lang="en-US" altLang="zh-CN" b="1" kern="0" dirty="0">
                <a:latin typeface="宋体" panose="02010600030101010101" pitchFamily="2" charset="-122"/>
                <a:ea typeface="宋体" panose="02010600030101010101" pitchFamily="2" charset="-122"/>
                <a:cs typeface="宋体" panose="02010600030101010101" pitchFamily="2" charset="-122"/>
              </a:rPr>
              <a:t>	if(x==1||y==1) return 1;</a:t>
            </a:r>
            <a:endParaRPr lang="zh-CN" altLang="zh-CN" sz="1400" kern="100" dirty="0">
              <a:effectLst/>
              <a:latin typeface="Times New Roman" panose="02020603050405020304" pitchFamily="18" charset="0"/>
              <a:ea typeface="宋体" panose="02010600030101010101" pitchFamily="2" charset="-122"/>
            </a:endParaRPr>
          </a:p>
          <a:p>
            <a:pPr marL="266700" algn="just">
              <a:spcAft>
                <a:spcPts val="0"/>
              </a:spcAft>
            </a:pPr>
            <a:r>
              <a:rPr lang="en-US" altLang="zh-CN" b="1" kern="0" dirty="0">
                <a:latin typeface="宋体" panose="02010600030101010101" pitchFamily="2" charset="-122"/>
                <a:ea typeface="宋体" panose="02010600030101010101" pitchFamily="2" charset="-122"/>
                <a:cs typeface="宋体" panose="02010600030101010101" pitchFamily="2" charset="-122"/>
              </a:rPr>
              <a:t>	if(x==</a:t>
            </a:r>
            <a:r>
              <a:rPr lang="en-US" altLang="zh-CN" b="1" kern="0" dirty="0" err="1">
                <a:latin typeface="宋体" panose="02010600030101010101" pitchFamily="2" charset="-122"/>
                <a:ea typeface="宋体" panose="02010600030101010101" pitchFamily="2" charset="-122"/>
                <a:cs typeface="宋体" panose="02010600030101010101" pitchFamily="2" charset="-122"/>
              </a:rPr>
              <a:t>i</a:t>
            </a:r>
            <a:r>
              <a:rPr lang="en-US" altLang="zh-CN" b="1" kern="0" dirty="0">
                <a:latin typeface="宋体" panose="02010600030101010101" pitchFamily="2" charset="-122"/>
                <a:ea typeface="宋体" panose="02010600030101010101" pitchFamily="2" charset="-122"/>
                <a:cs typeface="宋体" panose="02010600030101010101" pitchFamily="2" charset="-122"/>
              </a:rPr>
              <a:t>&amp;&amp;y==j) return 0;</a:t>
            </a:r>
            <a:endParaRPr lang="zh-CN" altLang="zh-CN" sz="1400" kern="100" dirty="0">
              <a:effectLst/>
              <a:latin typeface="Times New Roman" panose="02020603050405020304" pitchFamily="18" charset="0"/>
              <a:ea typeface="宋体" panose="02010600030101010101" pitchFamily="2" charset="-122"/>
            </a:endParaRPr>
          </a:p>
          <a:p>
            <a:pPr marL="266700" algn="just">
              <a:spcAft>
                <a:spcPts val="0"/>
              </a:spcAft>
            </a:pPr>
            <a:r>
              <a:rPr lang="en-US" altLang="zh-CN" b="1" kern="0" dirty="0">
                <a:latin typeface="宋体" panose="02010600030101010101" pitchFamily="2" charset="-122"/>
                <a:ea typeface="宋体" panose="02010600030101010101" pitchFamily="2" charset="-122"/>
                <a:cs typeface="宋体" panose="02010600030101010101" pitchFamily="2" charset="-122"/>
              </a:rPr>
              <a:t>	return steps(x-1,y,i,j)+steps(x,y-1,i,j);</a:t>
            </a:r>
            <a:endParaRPr lang="zh-CN" altLang="zh-CN" sz="1400" kern="100" dirty="0">
              <a:effectLst/>
              <a:latin typeface="Times New Roman" panose="02020603050405020304" pitchFamily="18" charset="0"/>
              <a:ea typeface="宋体" panose="02010600030101010101" pitchFamily="2" charset="-122"/>
            </a:endParaRPr>
          </a:p>
          <a:p>
            <a:pPr marL="266700" algn="just">
              <a:spcAft>
                <a:spcPts val="0"/>
              </a:spcAft>
            </a:pPr>
            <a:r>
              <a:rPr lang="en-US" altLang="zh-CN" b="1" kern="0" dirty="0">
                <a:latin typeface="宋体" panose="02010600030101010101" pitchFamily="2" charset="-122"/>
                <a:ea typeface="宋体" panose="02010600030101010101" pitchFamily="2" charset="-122"/>
                <a:cs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266700" algn="just">
              <a:spcAft>
                <a:spcPts val="0"/>
              </a:spcAft>
            </a:pPr>
            <a:r>
              <a:rPr lang="en-US" altLang="zh-CN" b="1" kern="0" dirty="0">
                <a:latin typeface="宋体" panose="02010600030101010101" pitchFamily="2" charset="-122"/>
                <a:ea typeface="宋体" panose="02010600030101010101" pitchFamily="2" charset="-122"/>
                <a:cs typeface="宋体" panose="02010600030101010101" pitchFamily="2" charset="-122"/>
              </a:rPr>
              <a:t>main( )</a:t>
            </a:r>
            <a:endParaRPr lang="zh-CN" altLang="zh-CN" sz="1400" kern="100" dirty="0">
              <a:effectLst/>
              <a:latin typeface="Times New Roman" panose="02020603050405020304" pitchFamily="18" charset="0"/>
              <a:ea typeface="宋体" panose="02010600030101010101" pitchFamily="2" charset="-122"/>
            </a:endParaRPr>
          </a:p>
          <a:p>
            <a:pPr marL="266700" algn="just">
              <a:spcAft>
                <a:spcPts val="0"/>
              </a:spcAft>
            </a:pPr>
            <a:r>
              <a:rPr lang="en-US" altLang="zh-CN" b="1" kern="0" dirty="0">
                <a:latin typeface="宋体" panose="02010600030101010101" pitchFamily="2" charset="-122"/>
                <a:ea typeface="宋体" panose="02010600030101010101" pitchFamily="2" charset="-122"/>
                <a:cs typeface="宋体" panose="02010600030101010101" pitchFamily="2" charset="-122"/>
              </a:rPr>
              <a:t>{ </a:t>
            </a:r>
            <a:r>
              <a:rPr lang="en-US" altLang="zh-CN" b="1" kern="0" dirty="0" err="1">
                <a:latin typeface="宋体" panose="02010600030101010101" pitchFamily="2" charset="-122"/>
                <a:ea typeface="宋体" panose="02010600030101010101" pitchFamily="2" charset="-122"/>
                <a:cs typeface="宋体" panose="02010600030101010101" pitchFamily="2" charset="-122"/>
              </a:rPr>
              <a:t>scanf</a:t>
            </a:r>
            <a:r>
              <a:rPr lang="en-US" altLang="zh-CN" b="1" kern="0" dirty="0">
                <a:latin typeface="宋体" panose="02010600030101010101" pitchFamily="2" charset="-122"/>
                <a:ea typeface="宋体" panose="02010600030101010101" pitchFamily="2" charset="-122"/>
                <a:cs typeface="宋体" panose="02010600030101010101" pitchFamily="2" charset="-122"/>
              </a:rPr>
              <a:t>(“%</a:t>
            </a:r>
            <a:r>
              <a:rPr lang="en-US" altLang="zh-CN" b="1" kern="0" dirty="0" err="1">
                <a:latin typeface="宋体" panose="02010600030101010101" pitchFamily="2" charset="-122"/>
                <a:ea typeface="宋体" panose="02010600030101010101" pitchFamily="2" charset="-122"/>
                <a:cs typeface="宋体" panose="02010600030101010101" pitchFamily="2" charset="-122"/>
              </a:rPr>
              <a:t>d%d%d%d</a:t>
            </a:r>
            <a:r>
              <a:rPr lang="en-US" altLang="zh-CN" b="1" kern="0" dirty="0">
                <a:latin typeface="宋体" panose="02010600030101010101" pitchFamily="2" charset="-122"/>
                <a:ea typeface="宋体" panose="02010600030101010101" pitchFamily="2" charset="-122"/>
                <a:cs typeface="宋体" panose="02010600030101010101" pitchFamily="2" charset="-122"/>
              </a:rPr>
              <a:t>”,</a:t>
            </a:r>
            <a:r>
              <a:rPr lang="en-US" altLang="zh-CN" b="1" kern="0" dirty="0" err="1">
                <a:latin typeface="宋体" panose="02010600030101010101" pitchFamily="2" charset="-122"/>
                <a:ea typeface="宋体" panose="02010600030101010101" pitchFamily="2" charset="-122"/>
                <a:cs typeface="宋体" panose="02010600030101010101" pitchFamily="2" charset="-122"/>
              </a:rPr>
              <a:t>m,n,i,j</a:t>
            </a:r>
            <a:r>
              <a:rPr lang="en-US" altLang="zh-CN" b="1" kern="0" dirty="0">
                <a:latin typeface="宋体" panose="02010600030101010101" pitchFamily="2" charset="-122"/>
                <a:ea typeface="宋体" panose="02010600030101010101" pitchFamily="2" charset="-122"/>
                <a:cs typeface="宋体" panose="02010600030101010101" pitchFamily="2" charset="-122"/>
              </a:rPr>
              <a:t>)</a:t>
            </a:r>
            <a:r>
              <a:rPr lang="zh-CN" altLang="zh-CN" b="1" kern="0" dirty="0">
                <a:latin typeface="Times New Roman" panose="02020603050405020304" pitchFamily="18" charset="0"/>
                <a:ea typeface="宋体" panose="02010600030101010101" pitchFamily="2" charset="-122"/>
                <a:cs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266700" indent="149860" algn="just">
              <a:spcAft>
                <a:spcPts val="0"/>
              </a:spcAft>
            </a:pPr>
            <a:r>
              <a:rPr lang="en-US" altLang="zh-CN" b="1" kern="0" dirty="0" err="1">
                <a:latin typeface="宋体" panose="02010600030101010101" pitchFamily="2" charset="-122"/>
                <a:ea typeface="宋体" panose="02010600030101010101" pitchFamily="2" charset="-122"/>
                <a:cs typeface="宋体" panose="02010600030101010101" pitchFamily="2" charset="-122"/>
              </a:rPr>
              <a:t>printf</a:t>
            </a:r>
            <a:r>
              <a:rPr lang="en-US" altLang="zh-CN" b="1" kern="0" dirty="0">
                <a:latin typeface="宋体" panose="02010600030101010101" pitchFamily="2" charset="-122"/>
                <a:ea typeface="宋体" panose="02010600030101010101" pitchFamily="2" charset="-122"/>
                <a:cs typeface="宋体" panose="02010600030101010101" pitchFamily="2" charset="-122"/>
              </a:rPr>
              <a:t>(“The number of routing from (1,1) to (</a:t>
            </a:r>
            <a:r>
              <a:rPr lang="en-US" altLang="zh-CN" b="1" kern="0" dirty="0" err="1">
                <a:latin typeface="宋体" panose="02010600030101010101" pitchFamily="2" charset="-122"/>
                <a:ea typeface="宋体" panose="02010600030101010101" pitchFamily="2" charset="-122"/>
                <a:cs typeface="宋体" panose="02010600030101010101" pitchFamily="2" charset="-122"/>
              </a:rPr>
              <a:t>m,n</a:t>
            </a:r>
            <a:r>
              <a:rPr lang="en-US" altLang="zh-CN" b="1" kern="0" dirty="0">
                <a:latin typeface="宋体" panose="02010600030101010101" pitchFamily="2" charset="-122"/>
                <a:ea typeface="宋体" panose="02010600030101010101" pitchFamily="2" charset="-122"/>
                <a:cs typeface="宋体" panose="02010600030101010101" pitchFamily="2" charset="-122"/>
              </a:rPr>
              <a:t>)     is %d\</a:t>
            </a:r>
            <a:r>
              <a:rPr lang="en-US" altLang="zh-CN" b="1" kern="0" dirty="0" err="1">
                <a:latin typeface="宋体" panose="02010600030101010101" pitchFamily="2" charset="-122"/>
                <a:ea typeface="宋体" panose="02010600030101010101" pitchFamily="2" charset="-122"/>
                <a:cs typeface="宋体" panose="02010600030101010101" pitchFamily="2" charset="-122"/>
              </a:rPr>
              <a:t>n”,steps</a:t>
            </a:r>
            <a:r>
              <a:rPr lang="en-US" altLang="zh-CN" b="1" kern="0" dirty="0">
                <a:latin typeface="宋体" panose="02010600030101010101" pitchFamily="2" charset="-122"/>
                <a:ea typeface="宋体" panose="02010600030101010101" pitchFamily="2" charset="-122"/>
                <a:cs typeface="宋体" panose="02010600030101010101" pitchFamily="2" charset="-122"/>
              </a:rPr>
              <a:t>(</a:t>
            </a:r>
            <a:r>
              <a:rPr lang="en-US" altLang="zh-CN" b="1" kern="0" dirty="0" err="1">
                <a:latin typeface="宋体" panose="02010600030101010101" pitchFamily="2" charset="-122"/>
                <a:ea typeface="宋体" panose="02010600030101010101" pitchFamily="2" charset="-122"/>
                <a:cs typeface="宋体" panose="02010600030101010101" pitchFamily="2" charset="-122"/>
              </a:rPr>
              <a:t>m,n,i,j</a:t>
            </a:r>
            <a:r>
              <a:rPr lang="en-US" altLang="zh-CN" b="1" kern="0" dirty="0">
                <a:latin typeface="宋体" panose="02010600030101010101" pitchFamily="2" charset="-122"/>
                <a:ea typeface="宋体" panose="02010600030101010101" pitchFamily="2" charset="-122"/>
                <a:cs typeface="宋体" panose="02010600030101010101" pitchFamily="2" charset="-122"/>
              </a:rPr>
              <a:t>) ;</a:t>
            </a:r>
            <a:endParaRPr lang="zh-CN" altLang="zh-CN" sz="1400" kern="100" dirty="0">
              <a:effectLst/>
              <a:latin typeface="Times New Roman" panose="02020603050405020304" pitchFamily="18" charset="0"/>
              <a:ea typeface="宋体" panose="02010600030101010101" pitchFamily="2" charset="-122"/>
            </a:endParaRPr>
          </a:p>
          <a:p>
            <a:pPr indent="266700" algn="just">
              <a:spcAft>
                <a:spcPts val="0"/>
              </a:spcAft>
            </a:pPr>
            <a:r>
              <a:rPr lang="en-US" altLang="zh-CN" b="1" kern="0" dirty="0">
                <a:latin typeface="宋体" panose="02010600030101010101" pitchFamily="2" charset="-122"/>
                <a:ea typeface="宋体" panose="02010600030101010101" pitchFamily="2" charset="-122"/>
                <a:cs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63009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22460" y="337042"/>
            <a:ext cx="11213728" cy="1384995"/>
          </a:xfrm>
          <a:prstGeom prst="rect">
            <a:avLst/>
          </a:prstGeom>
        </p:spPr>
        <p:txBody>
          <a:bodyPr wrap="square">
            <a:spAutoFit/>
          </a:bodyPr>
          <a:lstStyle/>
          <a:p>
            <a:r>
              <a:rPr lang="zh-CN" altLang="en-US" sz="2800" dirty="0"/>
              <a:t>我们可以用</a:t>
            </a:r>
            <a:r>
              <a:rPr lang="en-US" altLang="zh-CN" sz="2800" dirty="0"/>
              <a:t>2*1</a:t>
            </a:r>
            <a:r>
              <a:rPr lang="zh-CN" altLang="en-US" sz="2800" dirty="0"/>
              <a:t>的小矩形横着或者竖着去覆盖更大的矩形。请问用</a:t>
            </a:r>
            <a:r>
              <a:rPr lang="en-US" altLang="zh-CN" sz="2800" dirty="0"/>
              <a:t>n</a:t>
            </a:r>
            <a:r>
              <a:rPr lang="zh-CN" altLang="en-US" sz="2800" dirty="0"/>
              <a:t>个</a:t>
            </a:r>
            <a:r>
              <a:rPr lang="en-US" altLang="zh-CN" sz="2800" dirty="0"/>
              <a:t>2*1</a:t>
            </a:r>
            <a:r>
              <a:rPr lang="zh-CN" altLang="en-US" sz="2800" dirty="0"/>
              <a:t>的小矩形无重叠地覆盖一个</a:t>
            </a:r>
            <a:r>
              <a:rPr lang="en-US" altLang="zh-CN" sz="2800" dirty="0"/>
              <a:t>2*n</a:t>
            </a:r>
            <a:r>
              <a:rPr lang="zh-CN" altLang="en-US" sz="2800" dirty="0"/>
              <a:t>的大矩形，设计算法求总共有多少种覆盖方法</a:t>
            </a:r>
          </a:p>
        </p:txBody>
      </p:sp>
      <p:sp>
        <p:nvSpPr>
          <p:cNvPr id="3" name="矩形 2"/>
          <p:cNvSpPr/>
          <p:nvPr/>
        </p:nvSpPr>
        <p:spPr>
          <a:xfrm>
            <a:off x="512394" y="2135111"/>
            <a:ext cx="6096000" cy="3785652"/>
          </a:xfrm>
          <a:prstGeom prst="rect">
            <a:avLst/>
          </a:prstGeom>
        </p:spPr>
        <p:txBody>
          <a:bodyPr>
            <a:spAutoFit/>
          </a:bodyPr>
          <a:lstStyle/>
          <a:p>
            <a:r>
              <a:rPr lang="en-US" altLang="zh-CN" sz="2000" dirty="0"/>
              <a:t>n=1 - </a:t>
            </a:r>
            <a:r>
              <a:rPr lang="zh-CN" altLang="en-US" sz="2000" dirty="0"/>
              <a:t>只有横放一个矩形一种解决办法</a:t>
            </a:r>
          </a:p>
          <a:p>
            <a:r>
              <a:rPr lang="en-US" altLang="zh-CN" sz="2000" dirty="0"/>
              <a:t>n=2 - </a:t>
            </a:r>
            <a:r>
              <a:rPr lang="zh-CN" altLang="en-US" sz="2000" dirty="0"/>
              <a:t>有横放一个矩形，竖放两个矩形两种解决办法</a:t>
            </a:r>
          </a:p>
          <a:p>
            <a:r>
              <a:rPr lang="en-US" altLang="zh-CN" sz="2000" dirty="0"/>
              <a:t>n=3 - n=2</a:t>
            </a:r>
            <a:r>
              <a:rPr lang="zh-CN" altLang="en-US" sz="2000" dirty="0"/>
              <a:t>的基础上加</a:t>
            </a:r>
            <a:r>
              <a:rPr lang="en-US" altLang="zh-CN" sz="2000" dirty="0"/>
              <a:t>1</a:t>
            </a:r>
            <a:r>
              <a:rPr lang="zh-CN" altLang="en-US" sz="2000" dirty="0"/>
              <a:t>个横向，</a:t>
            </a:r>
            <a:r>
              <a:rPr lang="en-US" altLang="zh-CN" sz="2000" dirty="0"/>
              <a:t>n=1</a:t>
            </a:r>
            <a:r>
              <a:rPr lang="zh-CN" altLang="en-US" sz="2000" dirty="0"/>
              <a:t>的基础上加</a:t>
            </a:r>
            <a:r>
              <a:rPr lang="en-US" altLang="zh-CN" sz="2000" dirty="0"/>
              <a:t>2</a:t>
            </a:r>
            <a:r>
              <a:rPr lang="zh-CN" altLang="en-US" sz="2000" dirty="0"/>
              <a:t>个竖向</a:t>
            </a:r>
          </a:p>
          <a:p>
            <a:r>
              <a:rPr lang="en-US" altLang="zh-CN" sz="2000" dirty="0"/>
              <a:t>n=4 - n=3</a:t>
            </a:r>
            <a:r>
              <a:rPr lang="zh-CN" altLang="en-US" sz="2000" dirty="0"/>
              <a:t>的基础上加</a:t>
            </a:r>
            <a:r>
              <a:rPr lang="en-US" altLang="zh-CN" sz="2000" dirty="0"/>
              <a:t>1</a:t>
            </a:r>
            <a:r>
              <a:rPr lang="zh-CN" altLang="en-US" sz="2000" dirty="0"/>
              <a:t>个横向，</a:t>
            </a:r>
            <a:r>
              <a:rPr lang="en-US" altLang="zh-CN" sz="2000" dirty="0"/>
              <a:t>n=2</a:t>
            </a:r>
            <a:r>
              <a:rPr lang="zh-CN" altLang="en-US" sz="2000" dirty="0"/>
              <a:t>的基础上加</a:t>
            </a:r>
            <a:r>
              <a:rPr lang="en-US" altLang="zh-CN" sz="2000" dirty="0"/>
              <a:t>2</a:t>
            </a:r>
            <a:r>
              <a:rPr lang="zh-CN" altLang="en-US" sz="2000" dirty="0"/>
              <a:t>个竖向</a:t>
            </a:r>
          </a:p>
          <a:p>
            <a:r>
              <a:rPr lang="en-US" altLang="zh-CN" sz="2000" dirty="0"/>
              <a:t>·</a:t>
            </a:r>
          </a:p>
          <a:p>
            <a:r>
              <a:rPr lang="en-US" altLang="zh-CN" sz="2000" dirty="0"/>
              <a:t>·</a:t>
            </a:r>
          </a:p>
          <a:p>
            <a:r>
              <a:rPr lang="en-US" altLang="zh-CN" sz="2000" dirty="0"/>
              <a:t>·</a:t>
            </a:r>
          </a:p>
          <a:p>
            <a:r>
              <a:rPr lang="en-US" altLang="zh-CN" sz="2000" dirty="0"/>
              <a:t>n=n - n = f(n-1) + f(n-2)</a:t>
            </a:r>
          </a:p>
          <a:p>
            <a:endParaRPr lang="en-US" altLang="zh-CN" sz="2000" dirty="0"/>
          </a:p>
          <a:p>
            <a:r>
              <a:rPr lang="zh-CN" altLang="en-US" sz="2000" dirty="0"/>
              <a:t>斐波那契数列变种</a:t>
            </a:r>
          </a:p>
        </p:txBody>
      </p:sp>
      <p:pic>
        <p:nvPicPr>
          <p:cNvPr id="4" name="图片 3"/>
          <p:cNvPicPr>
            <a:picLocks noChangeAspect="1"/>
          </p:cNvPicPr>
          <p:nvPr/>
        </p:nvPicPr>
        <p:blipFill>
          <a:blip r:embed="rId2"/>
          <a:stretch>
            <a:fillRect/>
          </a:stretch>
        </p:blipFill>
        <p:spPr>
          <a:xfrm>
            <a:off x="5253316" y="4239985"/>
            <a:ext cx="6633883" cy="2487706"/>
          </a:xfrm>
          <a:prstGeom prst="rect">
            <a:avLst/>
          </a:prstGeom>
        </p:spPr>
      </p:pic>
    </p:spTree>
    <p:extLst>
      <p:ext uri="{BB962C8B-B14F-4D97-AF65-F5344CB8AC3E}">
        <p14:creationId xmlns:p14="http://schemas.microsoft.com/office/powerpoint/2010/main" val="83769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88894" y="1072552"/>
            <a:ext cx="10972799" cy="1815882"/>
          </a:xfrm>
          <a:prstGeom prst="rect">
            <a:avLst/>
          </a:prstGeom>
        </p:spPr>
        <p:txBody>
          <a:bodyPr wrap="square">
            <a:spAutoFit/>
          </a:bodyPr>
          <a:lstStyle/>
          <a:p>
            <a:r>
              <a:rPr lang="zh-CN" altLang="en-US" sz="2800" dirty="0"/>
              <a:t>有</a:t>
            </a:r>
            <a:r>
              <a:rPr lang="en-US" altLang="zh-CN" sz="2800" dirty="0"/>
              <a:t>4</a:t>
            </a:r>
            <a:r>
              <a:rPr lang="zh-CN" altLang="en-US" sz="2800" dirty="0"/>
              <a:t>张红色的牌和</a:t>
            </a:r>
            <a:r>
              <a:rPr lang="en-US" altLang="zh-CN" sz="2800" dirty="0"/>
              <a:t>4</a:t>
            </a:r>
            <a:r>
              <a:rPr lang="zh-CN" altLang="en-US" sz="2800" dirty="0"/>
              <a:t>张蓝色的牌，主持人先拿任意两张，再分别在</a:t>
            </a:r>
            <a:r>
              <a:rPr lang="en-US" altLang="zh-CN" sz="2800" dirty="0"/>
              <a:t>A</a:t>
            </a:r>
            <a:r>
              <a:rPr lang="zh-CN" altLang="en-US" sz="2800" dirty="0"/>
              <a:t>、</a:t>
            </a:r>
            <a:r>
              <a:rPr lang="en-US" altLang="zh-CN" sz="2800" dirty="0"/>
              <a:t>B</a:t>
            </a:r>
            <a:r>
              <a:rPr lang="zh-CN" altLang="en-US" sz="2800" dirty="0"/>
              <a:t>、</a:t>
            </a:r>
            <a:r>
              <a:rPr lang="en-US" altLang="zh-CN" sz="2800" dirty="0"/>
              <a:t>C</a:t>
            </a:r>
            <a:r>
              <a:rPr lang="zh-CN" altLang="en-US" sz="2800" dirty="0"/>
              <a:t>三人额头上贴任意两张牌，</a:t>
            </a:r>
            <a:r>
              <a:rPr lang="en-US" altLang="zh-CN" sz="2800" dirty="0"/>
              <a:t>A</a:t>
            </a:r>
            <a:r>
              <a:rPr lang="zh-CN" altLang="en-US" sz="2800" dirty="0"/>
              <a:t>、</a:t>
            </a:r>
            <a:r>
              <a:rPr lang="en-US" altLang="zh-CN" sz="2800" dirty="0"/>
              <a:t>B</a:t>
            </a:r>
            <a:r>
              <a:rPr lang="zh-CN" altLang="en-US" sz="2800" dirty="0"/>
              <a:t>、</a:t>
            </a:r>
            <a:r>
              <a:rPr lang="en-US" altLang="zh-CN" sz="2800" dirty="0"/>
              <a:t>C</a:t>
            </a:r>
            <a:r>
              <a:rPr lang="zh-CN" altLang="en-US" sz="2800" dirty="0"/>
              <a:t>三人都可以看见其余两人额头上的牌，看完后让他们猜自己额头上是什么颜色的牌，</a:t>
            </a:r>
            <a:r>
              <a:rPr lang="en-US" altLang="zh-CN" sz="2800" dirty="0"/>
              <a:t>A</a:t>
            </a:r>
            <a:r>
              <a:rPr lang="zh-CN" altLang="en-US" sz="2800" dirty="0"/>
              <a:t>说不知道，</a:t>
            </a:r>
            <a:r>
              <a:rPr lang="en-US" altLang="zh-CN" sz="2800" dirty="0"/>
              <a:t>B</a:t>
            </a:r>
            <a:r>
              <a:rPr lang="zh-CN" altLang="en-US" sz="2800" dirty="0"/>
              <a:t>说不知道，</a:t>
            </a:r>
            <a:r>
              <a:rPr lang="en-US" altLang="zh-CN" sz="2800" dirty="0"/>
              <a:t>C</a:t>
            </a:r>
            <a:r>
              <a:rPr lang="zh-CN" altLang="en-US" sz="2800" dirty="0"/>
              <a:t>说不知道，然后</a:t>
            </a:r>
            <a:r>
              <a:rPr lang="en-US" altLang="zh-CN" sz="2800" dirty="0"/>
              <a:t>A</a:t>
            </a:r>
            <a:r>
              <a:rPr lang="zh-CN" altLang="en-US" sz="2800" dirty="0"/>
              <a:t>说知道了。请问，</a:t>
            </a:r>
            <a:r>
              <a:rPr lang="en-US" altLang="zh-CN" sz="2800" dirty="0"/>
              <a:t>A</a:t>
            </a:r>
            <a:r>
              <a:rPr lang="zh-CN" altLang="en-US" sz="2800" dirty="0"/>
              <a:t>是怎么知道的。</a:t>
            </a:r>
          </a:p>
        </p:txBody>
      </p:sp>
    </p:spTree>
    <p:extLst>
      <p:ext uri="{BB962C8B-B14F-4D97-AF65-F5344CB8AC3E}">
        <p14:creationId xmlns:p14="http://schemas.microsoft.com/office/powerpoint/2010/main" val="38030821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409575" y="427553"/>
            <a:ext cx="11468100" cy="2246769"/>
          </a:xfrm>
          <a:prstGeom prst="rect">
            <a:avLst/>
          </a:prstGeom>
        </p:spPr>
        <p:txBody>
          <a:bodyPr wrap="square">
            <a:spAutoFit/>
          </a:bodyPr>
          <a:lstStyle/>
          <a:p>
            <a:r>
              <a:rPr lang="zh-CN" altLang="en-US" sz="2800" dirty="0">
                <a:solidFill>
                  <a:srgbClr val="000000"/>
                </a:solidFill>
                <a:latin typeface="Helvetica Neue"/>
              </a:rPr>
              <a:t>算法描述：</a:t>
            </a:r>
          </a:p>
          <a:p>
            <a:r>
              <a:rPr lang="en-US" altLang="zh-CN" sz="2800" dirty="0">
                <a:solidFill>
                  <a:srgbClr val="000000"/>
                </a:solidFill>
                <a:latin typeface="Helvetica Neue"/>
              </a:rPr>
              <a:t>1</a:t>
            </a:r>
            <a:r>
              <a:rPr lang="zh-CN" altLang="en-US" sz="2800" dirty="0">
                <a:solidFill>
                  <a:srgbClr val="000000"/>
                </a:solidFill>
                <a:latin typeface="Helvetica Neue"/>
              </a:rPr>
              <a:t>、先判断是否有环</a:t>
            </a:r>
          </a:p>
          <a:p>
            <a:r>
              <a:rPr lang="zh-CN" altLang="en-US" sz="2800" dirty="0">
                <a:solidFill>
                  <a:srgbClr val="000000"/>
                </a:solidFill>
                <a:latin typeface="Helvetica Neue"/>
              </a:rPr>
              <a:t>设置两个指针</a:t>
            </a:r>
            <a:r>
              <a:rPr lang="en-US" altLang="zh-CN" sz="2800" dirty="0">
                <a:solidFill>
                  <a:srgbClr val="000000"/>
                </a:solidFill>
                <a:latin typeface="Helvetica Neue"/>
              </a:rPr>
              <a:t>(fast, slow)</a:t>
            </a:r>
            <a:r>
              <a:rPr lang="zh-CN" altLang="en-US" sz="2800" dirty="0">
                <a:solidFill>
                  <a:srgbClr val="000000"/>
                </a:solidFill>
                <a:latin typeface="Helvetica Neue"/>
              </a:rPr>
              <a:t>，初始值都指向头，</a:t>
            </a:r>
            <a:r>
              <a:rPr lang="en-US" altLang="zh-CN" sz="2800" dirty="0">
                <a:solidFill>
                  <a:srgbClr val="000000"/>
                </a:solidFill>
                <a:latin typeface="Helvetica Neue"/>
              </a:rPr>
              <a:t>slow</a:t>
            </a:r>
            <a:r>
              <a:rPr lang="zh-CN" altLang="en-US" sz="2800" dirty="0">
                <a:solidFill>
                  <a:srgbClr val="000000"/>
                </a:solidFill>
                <a:latin typeface="Helvetica Neue"/>
              </a:rPr>
              <a:t>每次前进一步，</a:t>
            </a:r>
            <a:r>
              <a:rPr lang="en-US" altLang="zh-CN" sz="2800" dirty="0">
                <a:solidFill>
                  <a:srgbClr val="000000"/>
                </a:solidFill>
                <a:latin typeface="Helvetica Neue"/>
              </a:rPr>
              <a:t>fast</a:t>
            </a:r>
            <a:r>
              <a:rPr lang="zh-CN" altLang="en-US" sz="2800" dirty="0">
                <a:solidFill>
                  <a:srgbClr val="000000"/>
                </a:solidFill>
                <a:latin typeface="Helvetica Neue"/>
              </a:rPr>
              <a:t>每次前进二步，如果链表存在环，则</a:t>
            </a:r>
            <a:r>
              <a:rPr lang="en-US" altLang="zh-CN" sz="2800" dirty="0">
                <a:solidFill>
                  <a:srgbClr val="000000"/>
                </a:solidFill>
                <a:latin typeface="Helvetica Neue"/>
              </a:rPr>
              <a:t>fast</a:t>
            </a:r>
            <a:r>
              <a:rPr lang="zh-CN" altLang="en-US" sz="2800" dirty="0">
                <a:solidFill>
                  <a:srgbClr val="000000"/>
                </a:solidFill>
                <a:latin typeface="Helvetica Neue"/>
              </a:rPr>
              <a:t>必定先进入环，而</a:t>
            </a:r>
            <a:r>
              <a:rPr lang="en-US" altLang="zh-CN" sz="2800" dirty="0">
                <a:solidFill>
                  <a:srgbClr val="000000"/>
                </a:solidFill>
                <a:latin typeface="Helvetica Neue"/>
              </a:rPr>
              <a:t>slow</a:t>
            </a:r>
            <a:r>
              <a:rPr lang="zh-CN" altLang="en-US" sz="2800" dirty="0">
                <a:solidFill>
                  <a:srgbClr val="000000"/>
                </a:solidFill>
                <a:latin typeface="Helvetica Neue"/>
              </a:rPr>
              <a:t>后进入环，两个指针必定相遇。</a:t>
            </a:r>
            <a:r>
              <a:rPr lang="en-US" altLang="zh-CN" sz="2800" dirty="0">
                <a:solidFill>
                  <a:srgbClr val="000000"/>
                </a:solidFill>
                <a:latin typeface="Helvetica Neue"/>
              </a:rPr>
              <a:t>(</a:t>
            </a:r>
            <a:r>
              <a:rPr lang="zh-CN" altLang="en-US" sz="2800" dirty="0">
                <a:solidFill>
                  <a:srgbClr val="000000"/>
                </a:solidFill>
                <a:latin typeface="Helvetica Neue"/>
              </a:rPr>
              <a:t>当然，</a:t>
            </a:r>
            <a:r>
              <a:rPr lang="en-US" altLang="zh-CN" sz="2800" dirty="0">
                <a:solidFill>
                  <a:srgbClr val="000000"/>
                </a:solidFill>
                <a:latin typeface="Helvetica Neue"/>
              </a:rPr>
              <a:t>fast</a:t>
            </a:r>
            <a:r>
              <a:rPr lang="zh-CN" altLang="en-US" sz="2800" dirty="0">
                <a:solidFill>
                  <a:srgbClr val="000000"/>
                </a:solidFill>
                <a:latin typeface="Helvetica Neue"/>
              </a:rPr>
              <a:t>先行头到尾部为</a:t>
            </a:r>
            <a:r>
              <a:rPr lang="en-US" altLang="zh-CN" sz="2800" dirty="0">
                <a:solidFill>
                  <a:srgbClr val="000000"/>
                </a:solidFill>
                <a:latin typeface="Helvetica Neue"/>
              </a:rPr>
              <a:t>NULL</a:t>
            </a:r>
            <a:r>
              <a:rPr lang="zh-CN" altLang="en-US" sz="2800" dirty="0">
                <a:solidFill>
                  <a:srgbClr val="000000"/>
                </a:solidFill>
                <a:latin typeface="Helvetica Neue"/>
              </a:rPr>
              <a:t>，则为无环链表</a:t>
            </a:r>
            <a:r>
              <a:rPr lang="en-US" altLang="zh-CN" sz="2800" dirty="0">
                <a:solidFill>
                  <a:srgbClr val="000000"/>
                </a:solidFill>
                <a:latin typeface="Helvetica Neue"/>
              </a:rPr>
              <a:t>)</a:t>
            </a:r>
            <a:endParaRPr lang="en-US" altLang="zh-CN" sz="2800" b="0" i="0" dirty="0">
              <a:solidFill>
                <a:srgbClr val="000000"/>
              </a:solidFill>
              <a:effectLst/>
              <a:latin typeface="Helvetica Neue"/>
            </a:endParaRPr>
          </a:p>
        </p:txBody>
      </p:sp>
      <p:pic>
        <p:nvPicPr>
          <p:cNvPr id="5" name="图片 4"/>
          <p:cNvPicPr>
            <a:picLocks noChangeAspect="1"/>
          </p:cNvPicPr>
          <p:nvPr/>
        </p:nvPicPr>
        <p:blipFill>
          <a:blip r:embed="rId2"/>
          <a:stretch>
            <a:fillRect/>
          </a:stretch>
        </p:blipFill>
        <p:spPr>
          <a:xfrm>
            <a:off x="409575" y="3535044"/>
            <a:ext cx="4666667" cy="2295238"/>
          </a:xfrm>
          <a:prstGeom prst="rect">
            <a:avLst/>
          </a:prstGeom>
        </p:spPr>
      </p:pic>
      <p:sp>
        <p:nvSpPr>
          <p:cNvPr id="6" name="矩形 5"/>
          <p:cNvSpPr/>
          <p:nvPr/>
        </p:nvSpPr>
        <p:spPr>
          <a:xfrm>
            <a:off x="5686425" y="3343835"/>
            <a:ext cx="6096000" cy="2677656"/>
          </a:xfrm>
          <a:prstGeom prst="rect">
            <a:avLst/>
          </a:prstGeom>
        </p:spPr>
        <p:txBody>
          <a:bodyPr>
            <a:spAutoFit/>
          </a:bodyPr>
          <a:lstStyle/>
          <a:p>
            <a:r>
              <a:rPr lang="zh-CN" altLang="en-US" sz="2800" dirty="0">
                <a:solidFill>
                  <a:srgbClr val="000000"/>
                </a:solidFill>
                <a:latin typeface="Helvetica Neue"/>
              </a:rPr>
              <a:t>此问题可扩展至：求循环链表任一节点“对面的”（最远端）的节点，算法同上，当</a:t>
            </a:r>
            <a:r>
              <a:rPr lang="en-US" altLang="zh-CN" sz="2800" dirty="0">
                <a:solidFill>
                  <a:srgbClr val="000000"/>
                </a:solidFill>
                <a:latin typeface="Helvetica Neue"/>
              </a:rPr>
              <a:t>fast</a:t>
            </a:r>
            <a:r>
              <a:rPr lang="zh-CN" altLang="en-US" sz="2800" dirty="0">
                <a:solidFill>
                  <a:srgbClr val="000000"/>
                </a:solidFill>
                <a:latin typeface="Helvetica Neue"/>
              </a:rPr>
              <a:t>到达</a:t>
            </a:r>
            <a:r>
              <a:rPr lang="en-US" altLang="zh-CN" sz="2800" dirty="0">
                <a:solidFill>
                  <a:srgbClr val="000000"/>
                </a:solidFill>
                <a:latin typeface="Helvetica Neue"/>
              </a:rPr>
              <a:t>head</a:t>
            </a:r>
            <a:r>
              <a:rPr lang="zh-CN" altLang="en-US" sz="2800" dirty="0">
                <a:solidFill>
                  <a:srgbClr val="000000"/>
                </a:solidFill>
                <a:latin typeface="Helvetica Neue"/>
              </a:rPr>
              <a:t>（此处</a:t>
            </a:r>
            <a:r>
              <a:rPr lang="en-US" altLang="zh-CN" sz="2800" dirty="0">
                <a:solidFill>
                  <a:srgbClr val="000000"/>
                </a:solidFill>
                <a:latin typeface="Helvetica Neue"/>
              </a:rPr>
              <a:t>head</a:t>
            </a:r>
            <a:r>
              <a:rPr lang="zh-CN" altLang="en-US" sz="2800" dirty="0">
                <a:solidFill>
                  <a:srgbClr val="000000"/>
                </a:solidFill>
                <a:latin typeface="Helvetica Neue"/>
              </a:rPr>
              <a:t>为任一节点）或</a:t>
            </a:r>
            <a:r>
              <a:rPr lang="en-US" altLang="zh-CN" sz="2800" dirty="0">
                <a:solidFill>
                  <a:srgbClr val="000000"/>
                </a:solidFill>
                <a:latin typeface="Helvetica Neue"/>
              </a:rPr>
              <a:t>head-&gt;next</a:t>
            </a:r>
            <a:r>
              <a:rPr lang="zh-CN" altLang="en-US" sz="2800" dirty="0">
                <a:solidFill>
                  <a:srgbClr val="000000"/>
                </a:solidFill>
                <a:latin typeface="Helvetica Neue"/>
              </a:rPr>
              <a:t>时，</a:t>
            </a:r>
            <a:r>
              <a:rPr lang="en-US" altLang="zh-CN" sz="2800" dirty="0">
                <a:solidFill>
                  <a:srgbClr val="000000"/>
                </a:solidFill>
                <a:latin typeface="Helvetica Neue"/>
              </a:rPr>
              <a:t>slow</a:t>
            </a:r>
            <a:r>
              <a:rPr lang="zh-CN" altLang="en-US" sz="2800" dirty="0">
                <a:solidFill>
                  <a:srgbClr val="000000"/>
                </a:solidFill>
                <a:latin typeface="Helvetica Neue"/>
              </a:rPr>
              <a:t>指示的就是最远端的节点。具体</a:t>
            </a:r>
            <a:r>
              <a:rPr lang="en-US" altLang="zh-CN" sz="2800" dirty="0">
                <a:solidFill>
                  <a:srgbClr val="000000"/>
                </a:solidFill>
                <a:latin typeface="Helvetica Neue"/>
              </a:rPr>
              <a:t>code</a:t>
            </a:r>
            <a:r>
              <a:rPr lang="zh-CN" altLang="en-US" sz="2800" dirty="0">
                <a:solidFill>
                  <a:srgbClr val="000000"/>
                </a:solidFill>
                <a:latin typeface="Helvetica Neue"/>
              </a:rPr>
              <a:t>略。</a:t>
            </a:r>
            <a:endParaRPr lang="zh-CN" altLang="en-US" sz="2800" dirty="0"/>
          </a:p>
        </p:txBody>
      </p:sp>
    </p:spTree>
    <p:extLst>
      <p:ext uri="{BB962C8B-B14F-4D97-AF65-F5344CB8AC3E}">
        <p14:creationId xmlns:p14="http://schemas.microsoft.com/office/powerpoint/2010/main" val="54434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209550" y="475893"/>
            <a:ext cx="4819650" cy="5632311"/>
          </a:xfrm>
          <a:prstGeom prst="rect">
            <a:avLst/>
          </a:prstGeom>
        </p:spPr>
        <p:txBody>
          <a:bodyPr wrap="square">
            <a:spAutoFit/>
          </a:bodyPr>
          <a:lstStyle/>
          <a:p>
            <a:r>
              <a:rPr lang="en-US" altLang="zh-CN" dirty="0">
                <a:solidFill>
                  <a:srgbClr val="000000"/>
                </a:solidFill>
                <a:latin typeface="Helvetica Neue"/>
              </a:rPr>
              <a:t>2</a:t>
            </a:r>
            <a:r>
              <a:rPr lang="zh-CN" altLang="en-US" dirty="0">
                <a:solidFill>
                  <a:srgbClr val="000000"/>
                </a:solidFill>
                <a:latin typeface="Helvetica Neue"/>
              </a:rPr>
              <a:t>、经过第</a:t>
            </a:r>
            <a:r>
              <a:rPr lang="en-US" altLang="zh-CN" dirty="0">
                <a:solidFill>
                  <a:srgbClr val="000000"/>
                </a:solidFill>
                <a:latin typeface="Helvetica Neue"/>
              </a:rPr>
              <a:t>1</a:t>
            </a:r>
            <a:r>
              <a:rPr lang="zh-CN" altLang="en-US" dirty="0">
                <a:solidFill>
                  <a:srgbClr val="000000"/>
                </a:solidFill>
                <a:latin typeface="Helvetica Neue"/>
              </a:rPr>
              <a:t>步确认存在环后，寻找环入口点：</a:t>
            </a:r>
          </a:p>
          <a:p>
            <a:r>
              <a:rPr lang="zh-CN" altLang="en-US" dirty="0">
                <a:solidFill>
                  <a:srgbClr val="000000"/>
                </a:solidFill>
                <a:latin typeface="Helvetica Neue"/>
              </a:rPr>
              <a:t>算法描述：</a:t>
            </a:r>
          </a:p>
          <a:p>
            <a:r>
              <a:rPr lang="zh-CN" altLang="en-US" dirty="0">
                <a:solidFill>
                  <a:srgbClr val="000000"/>
                </a:solidFill>
                <a:latin typeface="Helvetica Neue"/>
              </a:rPr>
              <a:t>当</a:t>
            </a:r>
            <a:r>
              <a:rPr lang="en-US" altLang="zh-CN" dirty="0">
                <a:solidFill>
                  <a:srgbClr val="000000"/>
                </a:solidFill>
                <a:latin typeface="Helvetica Neue"/>
              </a:rPr>
              <a:t>fast</a:t>
            </a:r>
            <a:r>
              <a:rPr lang="zh-CN" altLang="en-US" dirty="0">
                <a:solidFill>
                  <a:srgbClr val="000000"/>
                </a:solidFill>
                <a:latin typeface="Helvetica Neue"/>
              </a:rPr>
              <a:t>若与</a:t>
            </a:r>
            <a:r>
              <a:rPr lang="en-US" altLang="zh-CN" dirty="0">
                <a:solidFill>
                  <a:srgbClr val="000000"/>
                </a:solidFill>
                <a:latin typeface="Helvetica Neue"/>
              </a:rPr>
              <a:t>slow</a:t>
            </a:r>
            <a:r>
              <a:rPr lang="zh-CN" altLang="en-US" dirty="0">
                <a:solidFill>
                  <a:srgbClr val="000000"/>
                </a:solidFill>
                <a:latin typeface="Helvetica Neue"/>
              </a:rPr>
              <a:t>相遇时，</a:t>
            </a:r>
            <a:r>
              <a:rPr lang="en-US" altLang="zh-CN" dirty="0">
                <a:solidFill>
                  <a:srgbClr val="000000"/>
                </a:solidFill>
                <a:latin typeface="Helvetica Neue"/>
              </a:rPr>
              <a:t>slow</a:t>
            </a:r>
            <a:r>
              <a:rPr lang="zh-CN" altLang="en-US" dirty="0">
                <a:solidFill>
                  <a:srgbClr val="000000"/>
                </a:solidFill>
                <a:latin typeface="Helvetica Neue"/>
              </a:rPr>
              <a:t>肯定没有走遍历完链表，而</a:t>
            </a:r>
            <a:r>
              <a:rPr lang="en-US" altLang="zh-CN" dirty="0">
                <a:solidFill>
                  <a:srgbClr val="000000"/>
                </a:solidFill>
                <a:latin typeface="Helvetica Neue"/>
              </a:rPr>
              <a:t>fast</a:t>
            </a:r>
            <a:r>
              <a:rPr lang="zh-CN" altLang="en-US" dirty="0">
                <a:solidFill>
                  <a:srgbClr val="000000"/>
                </a:solidFill>
                <a:latin typeface="Helvetica Neue"/>
              </a:rPr>
              <a:t>已经在环内循环了</a:t>
            </a:r>
            <a:r>
              <a:rPr lang="en-US" altLang="zh-CN" dirty="0">
                <a:solidFill>
                  <a:srgbClr val="000000"/>
                </a:solidFill>
                <a:latin typeface="Helvetica Neue"/>
              </a:rPr>
              <a:t>n</a:t>
            </a:r>
            <a:r>
              <a:rPr lang="zh-CN" altLang="en-US" dirty="0">
                <a:solidFill>
                  <a:srgbClr val="000000"/>
                </a:solidFill>
                <a:latin typeface="Helvetica Neue"/>
              </a:rPr>
              <a:t>圈</a:t>
            </a:r>
            <a:r>
              <a:rPr lang="en-US" altLang="zh-CN" dirty="0">
                <a:solidFill>
                  <a:srgbClr val="000000"/>
                </a:solidFill>
                <a:latin typeface="Helvetica Neue"/>
              </a:rPr>
              <a:t>(1&lt;=n)</a:t>
            </a:r>
            <a:r>
              <a:rPr lang="zh-CN" altLang="en-US" dirty="0">
                <a:solidFill>
                  <a:srgbClr val="000000"/>
                </a:solidFill>
                <a:latin typeface="Helvetica Neue"/>
              </a:rPr>
              <a:t>。假设</a:t>
            </a:r>
            <a:r>
              <a:rPr lang="en-US" altLang="zh-CN" dirty="0">
                <a:solidFill>
                  <a:srgbClr val="000000"/>
                </a:solidFill>
                <a:latin typeface="Helvetica Neue"/>
              </a:rPr>
              <a:t>slow</a:t>
            </a:r>
            <a:r>
              <a:rPr lang="zh-CN" altLang="en-US" dirty="0">
                <a:solidFill>
                  <a:srgbClr val="000000"/>
                </a:solidFill>
                <a:latin typeface="Helvetica Neue"/>
              </a:rPr>
              <a:t>走了</a:t>
            </a:r>
            <a:r>
              <a:rPr lang="en-US" altLang="zh-CN" dirty="0">
                <a:solidFill>
                  <a:srgbClr val="000000"/>
                </a:solidFill>
                <a:latin typeface="Helvetica Neue"/>
              </a:rPr>
              <a:t>s</a:t>
            </a:r>
            <a:r>
              <a:rPr lang="zh-CN" altLang="en-US" dirty="0">
                <a:solidFill>
                  <a:srgbClr val="000000"/>
                </a:solidFill>
                <a:latin typeface="Helvetica Neue"/>
              </a:rPr>
              <a:t>步，则</a:t>
            </a:r>
            <a:r>
              <a:rPr lang="en-US" altLang="zh-CN" dirty="0">
                <a:solidFill>
                  <a:srgbClr val="000000"/>
                </a:solidFill>
                <a:latin typeface="Helvetica Neue"/>
              </a:rPr>
              <a:t>fast</a:t>
            </a:r>
            <a:r>
              <a:rPr lang="zh-CN" altLang="en-US" dirty="0">
                <a:solidFill>
                  <a:srgbClr val="000000"/>
                </a:solidFill>
                <a:latin typeface="Helvetica Neue"/>
              </a:rPr>
              <a:t>走了</a:t>
            </a:r>
            <a:r>
              <a:rPr lang="en-US" altLang="zh-CN" dirty="0">
                <a:solidFill>
                  <a:srgbClr val="000000"/>
                </a:solidFill>
                <a:latin typeface="Helvetica Neue"/>
              </a:rPr>
              <a:t>2s</a:t>
            </a:r>
            <a:r>
              <a:rPr lang="zh-CN" altLang="en-US" dirty="0">
                <a:solidFill>
                  <a:srgbClr val="000000"/>
                </a:solidFill>
                <a:latin typeface="Helvetica Neue"/>
              </a:rPr>
              <a:t>步（</a:t>
            </a:r>
            <a:r>
              <a:rPr lang="en-US" altLang="zh-CN" dirty="0">
                <a:solidFill>
                  <a:srgbClr val="000000"/>
                </a:solidFill>
                <a:latin typeface="Helvetica Neue"/>
              </a:rPr>
              <a:t>fast</a:t>
            </a:r>
            <a:r>
              <a:rPr lang="zh-CN" altLang="en-US" dirty="0">
                <a:solidFill>
                  <a:srgbClr val="000000"/>
                </a:solidFill>
                <a:latin typeface="Helvetica Neue"/>
              </a:rPr>
              <a:t>步数还等于</a:t>
            </a:r>
            <a:r>
              <a:rPr lang="en-US" altLang="zh-CN" dirty="0">
                <a:solidFill>
                  <a:srgbClr val="000000"/>
                </a:solidFill>
                <a:latin typeface="Helvetica Neue"/>
              </a:rPr>
              <a:t>s </a:t>
            </a:r>
            <a:r>
              <a:rPr lang="zh-CN" altLang="en-US" dirty="0">
                <a:solidFill>
                  <a:srgbClr val="000000"/>
                </a:solidFill>
                <a:latin typeface="Helvetica Neue"/>
              </a:rPr>
              <a:t>加上在环上多转的</a:t>
            </a:r>
            <a:r>
              <a:rPr lang="en-US" altLang="zh-CN" dirty="0">
                <a:solidFill>
                  <a:srgbClr val="000000"/>
                </a:solidFill>
                <a:latin typeface="Helvetica Neue"/>
              </a:rPr>
              <a:t>n</a:t>
            </a:r>
            <a:r>
              <a:rPr lang="zh-CN" altLang="en-US" dirty="0">
                <a:solidFill>
                  <a:srgbClr val="000000"/>
                </a:solidFill>
                <a:latin typeface="Helvetica Neue"/>
              </a:rPr>
              <a:t>圈），设环长为</a:t>
            </a:r>
            <a:r>
              <a:rPr lang="en-US" altLang="zh-CN" dirty="0">
                <a:solidFill>
                  <a:srgbClr val="000000"/>
                </a:solidFill>
                <a:latin typeface="Helvetica Neue"/>
              </a:rPr>
              <a:t>r</a:t>
            </a:r>
            <a:r>
              <a:rPr lang="zh-CN" altLang="en-US" dirty="0">
                <a:solidFill>
                  <a:srgbClr val="000000"/>
                </a:solidFill>
                <a:latin typeface="Helvetica Neue"/>
              </a:rPr>
              <a:t>，则：</a:t>
            </a:r>
          </a:p>
          <a:p>
            <a:r>
              <a:rPr lang="en-US" altLang="zh-CN" dirty="0">
                <a:solidFill>
                  <a:srgbClr val="000000"/>
                </a:solidFill>
                <a:latin typeface="Helvetica Neue"/>
              </a:rPr>
              <a:t>2s = s + </a:t>
            </a:r>
            <a:r>
              <a:rPr lang="en-US" altLang="zh-CN" dirty="0" err="1">
                <a:solidFill>
                  <a:srgbClr val="000000"/>
                </a:solidFill>
                <a:latin typeface="Helvetica Neue"/>
              </a:rPr>
              <a:t>nr</a:t>
            </a:r>
            <a:br>
              <a:rPr lang="en-US" altLang="zh-CN" dirty="0">
                <a:solidFill>
                  <a:srgbClr val="000000"/>
                </a:solidFill>
                <a:latin typeface="Helvetica Neue"/>
              </a:rPr>
            </a:br>
            <a:r>
              <a:rPr lang="en-US" altLang="zh-CN" dirty="0">
                <a:solidFill>
                  <a:srgbClr val="000000"/>
                </a:solidFill>
                <a:latin typeface="Helvetica Neue"/>
              </a:rPr>
              <a:t>s= </a:t>
            </a:r>
            <a:r>
              <a:rPr lang="en-US" altLang="zh-CN" dirty="0" err="1">
                <a:solidFill>
                  <a:srgbClr val="000000"/>
                </a:solidFill>
                <a:latin typeface="Helvetica Neue"/>
              </a:rPr>
              <a:t>nr</a:t>
            </a:r>
            <a:endParaRPr lang="en-US" altLang="zh-CN" dirty="0">
              <a:solidFill>
                <a:srgbClr val="000000"/>
              </a:solidFill>
              <a:latin typeface="Helvetica Neue"/>
            </a:endParaRPr>
          </a:p>
          <a:p>
            <a:r>
              <a:rPr lang="zh-CN" altLang="en-US" dirty="0">
                <a:solidFill>
                  <a:srgbClr val="000000"/>
                </a:solidFill>
                <a:latin typeface="Helvetica Neue"/>
              </a:rPr>
              <a:t>设整个链表长</a:t>
            </a:r>
            <a:r>
              <a:rPr lang="en-US" altLang="zh-CN" dirty="0">
                <a:solidFill>
                  <a:srgbClr val="000000"/>
                </a:solidFill>
                <a:latin typeface="Helvetica Neue"/>
              </a:rPr>
              <a:t>L</a:t>
            </a:r>
            <a:r>
              <a:rPr lang="zh-CN" altLang="en-US" dirty="0">
                <a:solidFill>
                  <a:srgbClr val="000000"/>
                </a:solidFill>
                <a:latin typeface="Helvetica Neue"/>
              </a:rPr>
              <a:t>，入口环与相遇点距离为</a:t>
            </a:r>
            <a:r>
              <a:rPr lang="en-US" altLang="zh-CN" dirty="0">
                <a:solidFill>
                  <a:srgbClr val="000000"/>
                </a:solidFill>
                <a:latin typeface="Helvetica Neue"/>
              </a:rPr>
              <a:t>x</a:t>
            </a:r>
            <a:r>
              <a:rPr lang="zh-CN" altLang="en-US" dirty="0">
                <a:solidFill>
                  <a:srgbClr val="000000"/>
                </a:solidFill>
                <a:latin typeface="Helvetica Neue"/>
              </a:rPr>
              <a:t>，起点到环入口点的距离为</a:t>
            </a:r>
            <a:r>
              <a:rPr lang="en-US" altLang="zh-CN" dirty="0">
                <a:solidFill>
                  <a:srgbClr val="000000"/>
                </a:solidFill>
                <a:latin typeface="Helvetica Neue"/>
              </a:rPr>
              <a:t>a</a:t>
            </a:r>
            <a:r>
              <a:rPr lang="zh-CN" altLang="en-US" dirty="0">
                <a:solidFill>
                  <a:srgbClr val="000000"/>
                </a:solidFill>
                <a:latin typeface="Helvetica Neue"/>
              </a:rPr>
              <a:t>。</a:t>
            </a:r>
            <a:br>
              <a:rPr lang="zh-CN" altLang="en-US" dirty="0">
                <a:solidFill>
                  <a:srgbClr val="000000"/>
                </a:solidFill>
                <a:latin typeface="Helvetica Neue"/>
              </a:rPr>
            </a:br>
            <a:r>
              <a:rPr lang="en-US" altLang="zh-CN" dirty="0">
                <a:solidFill>
                  <a:srgbClr val="000000"/>
                </a:solidFill>
                <a:latin typeface="Helvetica Neue"/>
              </a:rPr>
              <a:t>a + x = </a:t>
            </a:r>
            <a:r>
              <a:rPr lang="en-US" altLang="zh-CN" dirty="0" err="1">
                <a:solidFill>
                  <a:srgbClr val="000000"/>
                </a:solidFill>
                <a:latin typeface="Helvetica Neue"/>
              </a:rPr>
              <a:t>nr</a:t>
            </a:r>
            <a:br>
              <a:rPr lang="en-US" altLang="zh-CN" dirty="0">
                <a:solidFill>
                  <a:srgbClr val="000000"/>
                </a:solidFill>
                <a:latin typeface="Helvetica Neue"/>
              </a:rPr>
            </a:br>
            <a:r>
              <a:rPr lang="en-US" altLang="zh-CN" dirty="0">
                <a:solidFill>
                  <a:srgbClr val="000000"/>
                </a:solidFill>
                <a:latin typeface="Helvetica Neue"/>
              </a:rPr>
              <a:t>a + x = (n – 1)r +r = (n-1)r + L - a</a:t>
            </a:r>
            <a:br>
              <a:rPr lang="en-US" altLang="zh-CN" dirty="0">
                <a:solidFill>
                  <a:srgbClr val="000000"/>
                </a:solidFill>
                <a:latin typeface="Helvetica Neue"/>
              </a:rPr>
            </a:br>
            <a:r>
              <a:rPr lang="en-US" altLang="zh-CN" dirty="0" err="1">
                <a:solidFill>
                  <a:srgbClr val="000000"/>
                </a:solidFill>
                <a:latin typeface="Helvetica Neue"/>
              </a:rPr>
              <a:t>a</a:t>
            </a:r>
            <a:r>
              <a:rPr lang="en-US" altLang="zh-CN" dirty="0">
                <a:solidFill>
                  <a:srgbClr val="000000"/>
                </a:solidFill>
                <a:latin typeface="Helvetica Neue"/>
              </a:rPr>
              <a:t> = (n-1)r + (L – a – x)</a:t>
            </a:r>
          </a:p>
          <a:p>
            <a:endParaRPr lang="en-US" altLang="zh-CN" dirty="0">
              <a:solidFill>
                <a:srgbClr val="000000"/>
              </a:solidFill>
              <a:latin typeface="Helvetica Neue"/>
            </a:endParaRPr>
          </a:p>
          <a:p>
            <a:r>
              <a:rPr lang="en-US" altLang="zh-CN" dirty="0">
                <a:solidFill>
                  <a:srgbClr val="000000"/>
                </a:solidFill>
                <a:latin typeface="Helvetica Neue"/>
              </a:rPr>
              <a:t>(L – a – x)</a:t>
            </a:r>
            <a:r>
              <a:rPr lang="zh-CN" altLang="en-US" dirty="0">
                <a:solidFill>
                  <a:srgbClr val="000000"/>
                </a:solidFill>
                <a:latin typeface="Helvetica Neue"/>
              </a:rPr>
              <a:t>为相遇点到环入口点的距离，由此可知，从链表头到环入口点等于</a:t>
            </a:r>
            <a:r>
              <a:rPr lang="en-US" altLang="zh-CN" dirty="0">
                <a:solidFill>
                  <a:srgbClr val="000000"/>
                </a:solidFill>
                <a:latin typeface="Helvetica Neue"/>
              </a:rPr>
              <a:t>(n-1)</a:t>
            </a:r>
            <a:r>
              <a:rPr lang="zh-CN" altLang="en-US" dirty="0">
                <a:solidFill>
                  <a:srgbClr val="000000"/>
                </a:solidFill>
                <a:latin typeface="Helvetica Neue"/>
              </a:rPr>
              <a:t>循环内环</a:t>
            </a:r>
            <a:r>
              <a:rPr lang="en-US" altLang="zh-CN" dirty="0">
                <a:solidFill>
                  <a:srgbClr val="000000"/>
                </a:solidFill>
                <a:latin typeface="Helvetica Neue"/>
              </a:rPr>
              <a:t>+</a:t>
            </a:r>
            <a:r>
              <a:rPr lang="zh-CN" altLang="en-US" dirty="0">
                <a:solidFill>
                  <a:srgbClr val="000000"/>
                </a:solidFill>
                <a:latin typeface="Helvetica Neue"/>
              </a:rPr>
              <a:t>相遇点到环入口点，于是我们从链表头、与相遇点分别设一个指针，每次各走一步，两个指针必定相遇，且相遇第一点为环入口点。</a:t>
            </a:r>
            <a:endParaRPr lang="zh-CN" altLang="en-US" b="0" i="0" dirty="0">
              <a:solidFill>
                <a:srgbClr val="000000"/>
              </a:solidFill>
              <a:effectLst/>
              <a:latin typeface="Helvetica Neue"/>
            </a:endParaRPr>
          </a:p>
        </p:txBody>
      </p:sp>
      <p:pic>
        <p:nvPicPr>
          <p:cNvPr id="5" name="图片 4"/>
          <p:cNvPicPr>
            <a:picLocks noChangeAspect="1"/>
          </p:cNvPicPr>
          <p:nvPr/>
        </p:nvPicPr>
        <p:blipFill>
          <a:blip r:embed="rId2"/>
          <a:stretch>
            <a:fillRect/>
          </a:stretch>
        </p:blipFill>
        <p:spPr>
          <a:xfrm>
            <a:off x="5400871" y="1248026"/>
            <a:ext cx="3142857" cy="4019048"/>
          </a:xfrm>
          <a:prstGeom prst="rect">
            <a:avLst/>
          </a:prstGeom>
        </p:spPr>
      </p:pic>
      <p:sp>
        <p:nvSpPr>
          <p:cNvPr id="6" name="矩形 5"/>
          <p:cNvSpPr/>
          <p:nvPr/>
        </p:nvSpPr>
        <p:spPr>
          <a:xfrm>
            <a:off x="8839199" y="1133891"/>
            <a:ext cx="3133725" cy="4524315"/>
          </a:xfrm>
          <a:prstGeom prst="rect">
            <a:avLst/>
          </a:prstGeom>
        </p:spPr>
        <p:txBody>
          <a:bodyPr wrap="square">
            <a:spAutoFit/>
          </a:bodyPr>
          <a:lstStyle/>
          <a:p>
            <a:r>
              <a:rPr lang="zh-CN" altLang="en-US" dirty="0">
                <a:solidFill>
                  <a:srgbClr val="000000"/>
                </a:solidFill>
                <a:latin typeface="Helvetica Neue"/>
              </a:rPr>
              <a:t>此问题可扩展至：判断两个单链表是否相交，如果相交，给出相交的第一个点（两个链表都不存在环）。</a:t>
            </a:r>
          </a:p>
          <a:p>
            <a:r>
              <a:rPr lang="zh-CN" altLang="en-US" dirty="0">
                <a:solidFill>
                  <a:srgbClr val="000000"/>
                </a:solidFill>
                <a:latin typeface="Helvetica Neue"/>
              </a:rPr>
              <a:t>根据问题描述，两个单链表自相交点起，将合并为一个单链表，这是理解算法的关键。</a:t>
            </a:r>
            <a:endParaRPr lang="en-US" altLang="zh-CN" dirty="0">
              <a:solidFill>
                <a:srgbClr val="000000"/>
              </a:solidFill>
              <a:latin typeface="Helvetica Neue"/>
            </a:endParaRPr>
          </a:p>
          <a:p>
            <a:endParaRPr lang="zh-CN" altLang="en-US" dirty="0">
              <a:solidFill>
                <a:srgbClr val="000000"/>
              </a:solidFill>
              <a:latin typeface="Helvetica Neue"/>
            </a:endParaRPr>
          </a:p>
          <a:p>
            <a:r>
              <a:rPr lang="zh-CN" altLang="en-US" dirty="0">
                <a:solidFill>
                  <a:srgbClr val="000000"/>
                </a:solidFill>
                <a:latin typeface="Helvetica Neue"/>
              </a:rPr>
              <a:t>算法描述：</a:t>
            </a:r>
          </a:p>
          <a:p>
            <a:r>
              <a:rPr lang="zh-CN" altLang="en-US" dirty="0">
                <a:solidFill>
                  <a:srgbClr val="000000"/>
                </a:solidFill>
                <a:latin typeface="Helvetica Neue"/>
              </a:rPr>
              <a:t>将其中一个链表首尾相连，检测另外一个链表是否存在环，如果存在，则两个链表相交，而检测出来的依赖环入口即为相交的第一个点。具体</a:t>
            </a:r>
            <a:r>
              <a:rPr lang="en-US" altLang="zh-CN" dirty="0">
                <a:solidFill>
                  <a:srgbClr val="000000"/>
                </a:solidFill>
                <a:latin typeface="Helvetica Neue"/>
              </a:rPr>
              <a:t>code</a:t>
            </a:r>
            <a:r>
              <a:rPr lang="zh-CN" altLang="en-US" dirty="0">
                <a:solidFill>
                  <a:srgbClr val="000000"/>
                </a:solidFill>
                <a:latin typeface="Helvetica Neue"/>
              </a:rPr>
              <a:t>略。</a:t>
            </a:r>
            <a:endParaRPr lang="zh-CN" altLang="en-US" b="0" i="0" dirty="0">
              <a:solidFill>
                <a:srgbClr val="000000"/>
              </a:solidFill>
              <a:effectLst/>
              <a:latin typeface="Helvetica Neue"/>
            </a:endParaRPr>
          </a:p>
        </p:txBody>
      </p:sp>
    </p:spTree>
    <p:extLst>
      <p:ext uri="{BB962C8B-B14F-4D97-AF65-F5344CB8AC3E}">
        <p14:creationId xmlns:p14="http://schemas.microsoft.com/office/powerpoint/2010/main" val="2763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2414954" y="839596"/>
            <a:ext cx="6096000" cy="923330"/>
          </a:xfrm>
          <a:prstGeom prst="rect">
            <a:avLst/>
          </a:prstGeom>
        </p:spPr>
        <p:txBody>
          <a:bodyPr>
            <a:spAutoFit/>
          </a:bodyPr>
          <a:lstStyle/>
          <a:p>
            <a:r>
              <a:rPr lang="zh-CN" altLang="en-US" dirty="0"/>
              <a:t>一个整型数组里除了一个数字出现一次之外，其它的数字都出现了两次。请写程序找出这个只出现一次的数字。要求时间复杂度为</a:t>
            </a:r>
            <a:r>
              <a:rPr lang="en-US" altLang="zh-CN" dirty="0"/>
              <a:t>O(n)</a:t>
            </a:r>
            <a:r>
              <a:rPr lang="zh-CN" altLang="en-US" dirty="0"/>
              <a:t>，空间复杂度为</a:t>
            </a:r>
            <a:r>
              <a:rPr lang="en-US" altLang="zh-CN" dirty="0"/>
              <a:t>O(1) </a:t>
            </a:r>
            <a:endParaRPr lang="zh-CN" altLang="en-US" dirty="0"/>
          </a:p>
        </p:txBody>
      </p:sp>
    </p:spTree>
    <p:extLst>
      <p:ext uri="{BB962C8B-B14F-4D97-AF65-F5344CB8AC3E}">
        <p14:creationId xmlns:p14="http://schemas.microsoft.com/office/powerpoint/2010/main" val="42873128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2001715" y="1057227"/>
            <a:ext cx="8144607" cy="646331"/>
          </a:xfrm>
          <a:prstGeom prst="rect">
            <a:avLst/>
          </a:prstGeom>
        </p:spPr>
        <p:txBody>
          <a:bodyPr wrap="square">
            <a:spAutoFit/>
          </a:bodyPr>
          <a:lstStyle/>
          <a:p>
            <a:r>
              <a:rPr lang="zh-CN" altLang="en-US" dirty="0"/>
              <a:t>给定一个有序无重复的整数数组，输出所有的范围。例如：输入</a:t>
            </a:r>
            <a:r>
              <a:rPr lang="en-US" altLang="zh-CN" dirty="0"/>
              <a:t>[0,1,2,4,5,7]</a:t>
            </a:r>
            <a:r>
              <a:rPr lang="zh-CN" altLang="en-US" dirty="0"/>
              <a:t>，输出</a:t>
            </a:r>
            <a:r>
              <a:rPr lang="en-US" altLang="zh-CN" dirty="0"/>
              <a:t>[“0-2”,“4-5”, “7”]</a:t>
            </a:r>
            <a:r>
              <a:rPr lang="zh-CN" altLang="en-US" dirty="0"/>
              <a:t>。</a:t>
            </a:r>
          </a:p>
        </p:txBody>
      </p:sp>
    </p:spTree>
    <p:extLst>
      <p:ext uri="{BB962C8B-B14F-4D97-AF65-F5344CB8AC3E}">
        <p14:creationId xmlns:p14="http://schemas.microsoft.com/office/powerpoint/2010/main" val="1186745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1163171" y="1000852"/>
            <a:ext cx="9540688" cy="523220"/>
          </a:xfrm>
          <a:prstGeom prst="rect">
            <a:avLst/>
          </a:prstGeom>
        </p:spPr>
        <p:txBody>
          <a:bodyPr wrap="square">
            <a:spAutoFit/>
          </a:bodyPr>
          <a:lstStyle/>
          <a:p>
            <a:r>
              <a:rPr lang="zh-CN" altLang="en-US" sz="2800" dirty="0"/>
              <a:t>不开辟用于交换数据的临时空间，如何完成字符串的逆序</a:t>
            </a:r>
          </a:p>
        </p:txBody>
      </p:sp>
      <p:sp>
        <p:nvSpPr>
          <p:cNvPr id="9" name="矩形 8"/>
          <p:cNvSpPr/>
          <p:nvPr/>
        </p:nvSpPr>
        <p:spPr>
          <a:xfrm>
            <a:off x="2436159" y="2061300"/>
            <a:ext cx="6096000" cy="3108543"/>
          </a:xfrm>
          <a:prstGeom prst="rect">
            <a:avLst/>
          </a:prstGeom>
        </p:spPr>
        <p:txBody>
          <a:bodyPr>
            <a:spAutoFit/>
          </a:bodyPr>
          <a:lstStyle/>
          <a:p>
            <a:r>
              <a:rPr lang="en-US" altLang="zh-CN" sz="2800" dirty="0"/>
              <a:t>static void swap(T &amp;</a:t>
            </a:r>
            <a:r>
              <a:rPr lang="en-US" altLang="zh-CN" sz="2800" dirty="0" err="1"/>
              <a:t>a,T</a:t>
            </a:r>
            <a:r>
              <a:rPr lang="en-US" altLang="zh-CN" sz="2800" dirty="0"/>
              <a:t> &amp;b)</a:t>
            </a:r>
          </a:p>
          <a:p>
            <a:r>
              <a:rPr lang="en-US" altLang="zh-CN" sz="2800" dirty="0"/>
              <a:t>{</a:t>
            </a:r>
          </a:p>
          <a:p>
            <a:r>
              <a:rPr lang="en-US" altLang="zh-CN" sz="2800" dirty="0"/>
              <a:t>    a=</a:t>
            </a:r>
            <a:r>
              <a:rPr lang="en-US" altLang="zh-CN" sz="2800" dirty="0" err="1"/>
              <a:t>a+b</a:t>
            </a:r>
            <a:r>
              <a:rPr lang="en-US" altLang="zh-CN" sz="2800" dirty="0"/>
              <a:t>;</a:t>
            </a:r>
          </a:p>
          <a:p>
            <a:r>
              <a:rPr lang="en-US" altLang="zh-CN" sz="2800" dirty="0"/>
              <a:t>    b=a-b;</a:t>
            </a:r>
          </a:p>
          <a:p>
            <a:r>
              <a:rPr lang="en-US" altLang="zh-CN" sz="2800" dirty="0"/>
              <a:t>    a=a-b;</a:t>
            </a:r>
          </a:p>
          <a:p>
            <a:r>
              <a:rPr lang="en-US" altLang="zh-CN" sz="2800" dirty="0"/>
              <a:t>}</a:t>
            </a:r>
          </a:p>
          <a:p>
            <a:endParaRPr lang="zh-CN" altLang="en-US" sz="2800" dirty="0"/>
          </a:p>
        </p:txBody>
      </p:sp>
    </p:spTree>
    <p:extLst>
      <p:ext uri="{BB962C8B-B14F-4D97-AF65-F5344CB8AC3E}">
        <p14:creationId xmlns:p14="http://schemas.microsoft.com/office/powerpoint/2010/main" val="1214560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55033" y="877536"/>
            <a:ext cx="9738473" cy="830997"/>
          </a:xfrm>
          <a:prstGeom prst="rect">
            <a:avLst/>
          </a:prstGeom>
        </p:spPr>
        <p:txBody>
          <a:bodyPr wrap="square">
            <a:spAutoFit/>
          </a:bodyPr>
          <a:lstStyle/>
          <a:p>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设指针变量</a:t>
            </a:r>
            <a:r>
              <a:rPr lang="en-US" altLang="zh-CN" sz="2400" kern="100" dirty="0">
                <a:latin typeface="Times New Roman" panose="02020603050405020304" pitchFamily="18" charset="0"/>
                <a:ea typeface="宋体" panose="02010600030101010101" pitchFamily="2" charset="-122"/>
              </a:rPr>
              <a:t>p</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指向单链表中结点</a:t>
            </a:r>
            <a:r>
              <a:rPr lang="en-US" altLang="zh-CN" sz="2400" kern="100" dirty="0">
                <a:latin typeface="Times New Roman" panose="02020603050405020304" pitchFamily="18" charset="0"/>
                <a:ea typeface="宋体" panose="02010600030101010101" pitchFamily="2" charset="-122"/>
              </a:rPr>
              <a:t>A</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，若删除单链表中结点</a:t>
            </a:r>
            <a:r>
              <a:rPr lang="en-US" altLang="zh-CN" sz="2400" kern="100" dirty="0">
                <a:latin typeface="Times New Roman" panose="02020603050405020304" pitchFamily="18" charset="0"/>
                <a:ea typeface="宋体" panose="02010600030101010101" pitchFamily="2" charset="-122"/>
              </a:rPr>
              <a:t>A</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，则需要修改指针的操作序列为</a:t>
            </a:r>
            <a:r>
              <a:rPr lang="en-US" altLang="zh-CN" sz="2400" kern="100" dirty="0">
                <a:latin typeface="Times New Roman" panose="02020603050405020304" pitchFamily="18" charset="0"/>
                <a:ea typeface="宋体" panose="02010600030101010101" pitchFamily="2" charset="-122"/>
              </a:rPr>
              <a:t>________</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dirty="0"/>
          </a:p>
        </p:txBody>
      </p:sp>
      <p:sp>
        <p:nvSpPr>
          <p:cNvPr id="6" name="矩形 5"/>
          <p:cNvSpPr/>
          <p:nvPr/>
        </p:nvSpPr>
        <p:spPr>
          <a:xfrm>
            <a:off x="1148576" y="2413338"/>
            <a:ext cx="9644929" cy="1569660"/>
          </a:xfrm>
          <a:prstGeom prst="rect">
            <a:avLst/>
          </a:prstGeom>
        </p:spPr>
        <p:txBody>
          <a:bodyPr wrap="square">
            <a:spAutoFit/>
          </a:bodyPr>
          <a:lstStyle/>
          <a:p>
            <a:r>
              <a:rPr lang="en-US" altLang="zh-CN" sz="2400" dirty="0"/>
              <a:t>(A) q=p-&gt;next</a:t>
            </a:r>
            <a:r>
              <a:rPr lang="zh-CN" altLang="en-US" sz="2400" dirty="0"/>
              <a:t>；</a:t>
            </a:r>
            <a:r>
              <a:rPr lang="en-US" altLang="zh-CN" sz="2400" dirty="0"/>
              <a:t>p-&gt;next=q-&gt;next</a:t>
            </a:r>
            <a:r>
              <a:rPr lang="zh-CN" altLang="en-US" sz="2400" dirty="0"/>
              <a:t>；</a:t>
            </a:r>
            <a:r>
              <a:rPr lang="en-US" altLang="zh-CN" sz="2400" dirty="0"/>
              <a:t>free(q)</a:t>
            </a:r>
            <a:r>
              <a:rPr lang="zh-CN" altLang="en-US" sz="2400" dirty="0"/>
              <a:t>；</a:t>
            </a:r>
          </a:p>
          <a:p>
            <a:r>
              <a:rPr lang="en-US" altLang="zh-CN" sz="2400" dirty="0"/>
              <a:t>(B) q=p-&gt;next</a:t>
            </a:r>
            <a:r>
              <a:rPr lang="zh-CN" altLang="en-US" sz="2400" dirty="0"/>
              <a:t>；</a:t>
            </a:r>
            <a:r>
              <a:rPr lang="en-US" altLang="zh-CN" sz="2400" dirty="0"/>
              <a:t>p-&gt;data=q-&gt;data</a:t>
            </a:r>
            <a:r>
              <a:rPr lang="zh-CN" altLang="en-US" sz="2400" dirty="0"/>
              <a:t>；</a:t>
            </a:r>
            <a:r>
              <a:rPr lang="en-US" altLang="zh-CN" sz="2400" dirty="0"/>
              <a:t>free(q)</a:t>
            </a:r>
            <a:r>
              <a:rPr lang="zh-CN" altLang="en-US" sz="2400" dirty="0"/>
              <a:t>；</a:t>
            </a:r>
          </a:p>
          <a:p>
            <a:r>
              <a:rPr lang="en-US" altLang="zh-CN" sz="2400" dirty="0"/>
              <a:t>(C) q=p-&gt;next</a:t>
            </a:r>
            <a:r>
              <a:rPr lang="zh-CN" altLang="en-US" sz="2400" dirty="0"/>
              <a:t>；</a:t>
            </a:r>
            <a:r>
              <a:rPr lang="en-US" altLang="zh-CN" sz="2400" dirty="0"/>
              <a:t>q-&gt;data=p-&gt;data</a:t>
            </a:r>
            <a:r>
              <a:rPr lang="zh-CN" altLang="en-US" sz="2400" dirty="0"/>
              <a:t>；</a:t>
            </a:r>
            <a:r>
              <a:rPr lang="en-US" altLang="zh-CN" sz="2400" dirty="0"/>
              <a:t>p-&gt;next=q-&gt;next</a:t>
            </a:r>
            <a:r>
              <a:rPr lang="zh-CN" altLang="en-US" sz="2400" dirty="0"/>
              <a:t>；</a:t>
            </a:r>
            <a:r>
              <a:rPr lang="en-US" altLang="zh-CN" sz="2400" dirty="0"/>
              <a:t>free(q)</a:t>
            </a:r>
            <a:r>
              <a:rPr lang="zh-CN" altLang="en-US" sz="2400" dirty="0"/>
              <a:t>；</a:t>
            </a:r>
          </a:p>
          <a:p>
            <a:r>
              <a:rPr lang="en-US" altLang="zh-CN" sz="2400" dirty="0"/>
              <a:t>(D) q=p-&gt;next</a:t>
            </a:r>
            <a:r>
              <a:rPr lang="zh-CN" altLang="en-US" sz="2400" dirty="0"/>
              <a:t>；</a:t>
            </a:r>
            <a:r>
              <a:rPr lang="en-US" altLang="zh-CN" sz="2400" dirty="0"/>
              <a:t>p-&gt;data=q-&gt;data</a:t>
            </a:r>
            <a:r>
              <a:rPr lang="zh-CN" altLang="en-US" sz="2400" dirty="0"/>
              <a:t>；</a:t>
            </a:r>
            <a:r>
              <a:rPr lang="en-US" altLang="zh-CN" sz="2400" dirty="0"/>
              <a:t>p-&gt;next=q-&gt;next</a:t>
            </a:r>
            <a:r>
              <a:rPr lang="zh-CN" altLang="en-US" sz="2400" dirty="0"/>
              <a:t>；</a:t>
            </a:r>
            <a:r>
              <a:rPr lang="en-US" altLang="zh-CN" sz="2400" dirty="0"/>
              <a:t>free(q)</a:t>
            </a:r>
            <a:r>
              <a:rPr lang="zh-CN" altLang="en-US" sz="2400" dirty="0"/>
              <a:t>；</a:t>
            </a:r>
          </a:p>
        </p:txBody>
      </p:sp>
      <p:sp>
        <p:nvSpPr>
          <p:cNvPr id="7" name="矩形 6"/>
          <p:cNvSpPr/>
          <p:nvPr/>
        </p:nvSpPr>
        <p:spPr>
          <a:xfrm>
            <a:off x="7487283" y="5300275"/>
            <a:ext cx="2199641" cy="461665"/>
          </a:xfrm>
          <a:prstGeom prst="rect">
            <a:avLst/>
          </a:prstGeom>
        </p:spPr>
        <p:txBody>
          <a:bodyPr wrap="none">
            <a:spAutoFit/>
          </a:bodyPr>
          <a:lstStyle/>
          <a:p>
            <a:r>
              <a:rPr lang="zh-CN" altLang="en-US" sz="2400" dirty="0"/>
              <a:t> </a:t>
            </a:r>
            <a:r>
              <a:rPr lang="en-US" altLang="zh-CN" sz="2400" dirty="0"/>
              <a:t>【</a:t>
            </a:r>
            <a:r>
              <a:rPr lang="zh-CN" altLang="en-US" sz="2400" dirty="0"/>
              <a:t>答案</a:t>
            </a:r>
            <a:r>
              <a:rPr lang="en-US" altLang="zh-CN" sz="2400" dirty="0"/>
              <a:t>】(D)</a:t>
            </a:r>
            <a:r>
              <a:rPr lang="zh-CN" altLang="en-US" sz="2400" dirty="0"/>
              <a:t>。</a:t>
            </a:r>
          </a:p>
        </p:txBody>
      </p:sp>
    </p:spTree>
    <p:extLst>
      <p:ext uri="{BB962C8B-B14F-4D97-AF65-F5344CB8AC3E}">
        <p14:creationId xmlns:p14="http://schemas.microsoft.com/office/powerpoint/2010/main" val="191890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1200149" y="508338"/>
            <a:ext cx="8181975" cy="1477328"/>
          </a:xfrm>
          <a:prstGeom prst="rect">
            <a:avLst/>
          </a:prstGeom>
        </p:spPr>
        <p:txBody>
          <a:bodyPr wrap="square">
            <a:spAutoFit/>
          </a:bodyPr>
          <a:lstStyle/>
          <a:p>
            <a:r>
              <a:rPr lang="zh-CN" altLang="en-US" dirty="0"/>
              <a:t>在游戏和计算机图形学中，经常会遇到判断一个平面法线方向的问题。设任一多边形（可能为凹）的各顶点坐标（</a:t>
            </a:r>
            <a:r>
              <a:rPr lang="en-US" altLang="zh-CN" dirty="0" err="1"/>
              <a:t>x,y</a:t>
            </a:r>
            <a:r>
              <a:rPr lang="zh-CN" altLang="en-US" dirty="0"/>
              <a:t>坐标）顺序依次存放在一单循环链表的结点中。编写算法，判此多边形的法线方向（按右手法则，</a:t>
            </a:r>
            <a:r>
              <a:rPr lang="en-US" altLang="zh-CN" dirty="0"/>
              <a:t>4</a:t>
            </a:r>
            <a:r>
              <a:rPr lang="zh-CN" altLang="en-US" dirty="0"/>
              <a:t>个小指头按沿多边形各顶点的方向，大拇指指向自己法向为正，即多边形的各顶点逆时针方向顺序排列法向为正，如下图的多边形法向为正），并分析算法的时间复杂度。</a:t>
            </a:r>
          </a:p>
        </p:txBody>
      </p:sp>
      <p:pic>
        <p:nvPicPr>
          <p:cNvPr id="512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3325" y="1985666"/>
            <a:ext cx="2536825"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3"/>
          <a:stretch>
            <a:fillRect/>
          </a:stretch>
        </p:blipFill>
        <p:spPr>
          <a:xfrm>
            <a:off x="1976847" y="2238725"/>
            <a:ext cx="5052603" cy="4311946"/>
          </a:xfrm>
          <a:prstGeom prst="rect">
            <a:avLst/>
          </a:prstGeom>
        </p:spPr>
      </p:pic>
    </p:spTree>
    <p:extLst>
      <p:ext uri="{BB962C8B-B14F-4D97-AF65-F5344CB8AC3E}">
        <p14:creationId xmlns:p14="http://schemas.microsoft.com/office/powerpoint/2010/main" val="51769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04744" y="1512636"/>
            <a:ext cx="10570080" cy="523220"/>
          </a:xfrm>
          <a:prstGeom prst="rect">
            <a:avLst/>
          </a:prstGeom>
        </p:spPr>
        <p:txBody>
          <a:bodyPr wrap="square">
            <a:spAutoFit/>
          </a:bodyPr>
          <a:lstStyle/>
          <a:p>
            <a:r>
              <a:rPr lang="zh-CN" altLang="en-US" sz="2800" dirty="0"/>
              <a:t>最坏情况下，合并两个大小为</a:t>
            </a:r>
            <a:r>
              <a:rPr lang="en-US" altLang="zh-CN" sz="2800" dirty="0"/>
              <a:t>n</a:t>
            </a:r>
            <a:r>
              <a:rPr lang="zh-CN" altLang="en-US" sz="2800" dirty="0"/>
              <a:t>的已排序数组所需要的比较次数为</a:t>
            </a:r>
          </a:p>
        </p:txBody>
      </p:sp>
      <p:sp>
        <p:nvSpPr>
          <p:cNvPr id="8" name="矩形 7"/>
          <p:cNvSpPr/>
          <p:nvPr/>
        </p:nvSpPr>
        <p:spPr>
          <a:xfrm>
            <a:off x="2573882" y="2841680"/>
            <a:ext cx="5383205" cy="523220"/>
          </a:xfrm>
          <a:prstGeom prst="rect">
            <a:avLst/>
          </a:prstGeom>
        </p:spPr>
        <p:txBody>
          <a:bodyPr wrap="none">
            <a:spAutoFit/>
          </a:bodyPr>
          <a:lstStyle/>
          <a:p>
            <a:r>
              <a:rPr lang="en-US" altLang="zh-CN" sz="2800" b="1" kern="100" dirty="0">
                <a:latin typeface="Times New Roman" panose="02020603050405020304" pitchFamily="18" charset="0"/>
                <a:ea typeface="宋体" panose="02010600030101010101" pitchFamily="2" charset="-122"/>
              </a:rPr>
              <a:t>A. n-1    B.2n-1    C.2n+1    D.n</a:t>
            </a:r>
            <a:r>
              <a:rPr lang="en-US" altLang="zh-CN" sz="2800" b="1" kern="100" baseline="30000" dirty="0">
                <a:latin typeface="Times New Roman" panose="02020603050405020304" pitchFamily="18" charset="0"/>
                <a:ea typeface="宋体" panose="02010600030101010101" pitchFamily="2" charset="-122"/>
              </a:rPr>
              <a:t>2</a:t>
            </a:r>
            <a:r>
              <a:rPr lang="en-US" altLang="zh-CN" sz="2800" b="1" kern="100" dirty="0">
                <a:latin typeface="Times New Roman" panose="02020603050405020304" pitchFamily="18" charset="0"/>
                <a:ea typeface="宋体" panose="02010600030101010101" pitchFamily="2" charset="-122"/>
              </a:rPr>
              <a:t>-1 </a:t>
            </a:r>
            <a:endParaRPr lang="zh-CN" altLang="en-US" sz="2800" dirty="0"/>
          </a:p>
        </p:txBody>
      </p:sp>
      <p:sp>
        <p:nvSpPr>
          <p:cNvPr id="9" name="矩形 8"/>
          <p:cNvSpPr/>
          <p:nvPr/>
        </p:nvSpPr>
        <p:spPr>
          <a:xfrm>
            <a:off x="6096000" y="4114773"/>
            <a:ext cx="423514" cy="523220"/>
          </a:xfrm>
          <a:prstGeom prst="rect">
            <a:avLst/>
          </a:prstGeom>
        </p:spPr>
        <p:txBody>
          <a:bodyPr wrap="none">
            <a:spAutoFit/>
          </a:bodyPr>
          <a:lstStyle/>
          <a:p>
            <a:r>
              <a:rPr lang="en-US" altLang="zh-CN" sz="2800" b="1" kern="100" dirty="0">
                <a:latin typeface="Times New Roman" panose="02020603050405020304" pitchFamily="18" charset="0"/>
                <a:ea typeface="宋体" panose="02010600030101010101" pitchFamily="2" charset="-122"/>
              </a:rPr>
              <a:t>B</a:t>
            </a:r>
            <a:endParaRPr lang="zh-CN" altLang="en-US" sz="2800" dirty="0"/>
          </a:p>
        </p:txBody>
      </p:sp>
    </p:spTree>
    <p:extLst>
      <p:ext uri="{BB962C8B-B14F-4D97-AF65-F5344CB8AC3E}">
        <p14:creationId xmlns:p14="http://schemas.microsoft.com/office/powerpoint/2010/main" val="91698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19200" y="936311"/>
            <a:ext cx="10363199" cy="954107"/>
          </a:xfrm>
          <a:prstGeom prst="rect">
            <a:avLst/>
          </a:prstGeom>
        </p:spPr>
        <p:txBody>
          <a:bodyPr wrap="square">
            <a:spAutoFit/>
          </a:bodyPr>
          <a:lstStyle/>
          <a:p>
            <a:r>
              <a:rPr lang="zh-CN" altLang="en-US" sz="2800" dirty="0"/>
              <a:t>已知两个链表</a:t>
            </a:r>
            <a:r>
              <a:rPr lang="en-US" altLang="zh-CN" sz="2800" dirty="0"/>
              <a:t>A</a:t>
            </a:r>
            <a:r>
              <a:rPr lang="zh-CN" altLang="en-US" sz="2800" dirty="0"/>
              <a:t>和</a:t>
            </a:r>
            <a:r>
              <a:rPr lang="en-US" altLang="zh-CN" sz="2800" dirty="0"/>
              <a:t>B</a:t>
            </a:r>
            <a:r>
              <a:rPr lang="zh-CN" altLang="en-US" sz="2800" dirty="0"/>
              <a:t>分别表示两个集合，其元素递增排列。写一算法，求</a:t>
            </a:r>
            <a:r>
              <a:rPr lang="en-US" altLang="zh-CN" sz="2800" dirty="0"/>
              <a:t>A</a:t>
            </a:r>
            <a:r>
              <a:rPr lang="zh-CN" altLang="en-US" sz="2800" dirty="0"/>
              <a:t>与</a:t>
            </a:r>
            <a:r>
              <a:rPr lang="en-US" altLang="zh-CN" sz="2800" dirty="0"/>
              <a:t>B</a:t>
            </a:r>
            <a:r>
              <a:rPr lang="zh-CN" altLang="en-US" sz="2800" dirty="0"/>
              <a:t>的交集，其元素也递增排列，并存放于</a:t>
            </a:r>
            <a:r>
              <a:rPr lang="en-US" altLang="zh-CN" sz="2800" dirty="0"/>
              <a:t>A</a:t>
            </a:r>
            <a:r>
              <a:rPr lang="zh-CN" altLang="en-US" sz="2800" dirty="0"/>
              <a:t>链表中。</a:t>
            </a:r>
          </a:p>
        </p:txBody>
      </p:sp>
      <p:sp>
        <p:nvSpPr>
          <p:cNvPr id="6" name="Text Box 2"/>
          <p:cNvSpPr txBox="1">
            <a:spLocks noChangeArrowheads="1"/>
          </p:cNvSpPr>
          <p:nvPr/>
        </p:nvSpPr>
        <p:spPr bwMode="auto">
          <a:xfrm>
            <a:off x="4226569" y="2227751"/>
            <a:ext cx="4901689" cy="24024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2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例： </a:t>
            </a:r>
            <a:r>
              <a:rPr kumimoji="0" lang="en-US" altLang="zh-CN" sz="2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a:t>
            </a:r>
            <a:r>
              <a:rPr kumimoji="0" lang="zh-CN" altLang="en-US" sz="2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en-US" altLang="zh-CN" sz="2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3</a:t>
            </a:r>
            <a:r>
              <a:rPr kumimoji="0" lang="zh-CN" altLang="en-US" sz="2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en-US" altLang="zh-CN" sz="2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4</a:t>
            </a:r>
            <a:r>
              <a:rPr kumimoji="0" lang="zh-CN" altLang="en-US" sz="2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en-US" altLang="zh-CN" sz="2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5</a:t>
            </a:r>
            <a:r>
              <a:rPr kumimoji="0" lang="zh-CN" altLang="en-US" sz="2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en-US" altLang="zh-CN" sz="2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6</a:t>
            </a:r>
            <a:r>
              <a:rPr kumimoji="0" lang="zh-CN" altLang="en-US" sz="2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en-US" altLang="zh-CN" sz="2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7</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2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B</a:t>
            </a:r>
            <a:r>
              <a:rPr kumimoji="0" lang="zh-CN" altLang="en-US" sz="2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en-US" altLang="zh-CN" sz="2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1</a:t>
            </a:r>
            <a:r>
              <a:rPr kumimoji="0" lang="zh-CN" altLang="en-US" sz="2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en-US" altLang="zh-CN" sz="2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4</a:t>
            </a:r>
            <a:r>
              <a:rPr kumimoji="0" lang="zh-CN" altLang="en-US" sz="2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en-US" altLang="zh-CN" sz="2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6</a:t>
            </a:r>
            <a:r>
              <a:rPr kumimoji="0" lang="zh-CN" altLang="en-US" sz="2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en-US" altLang="zh-CN" sz="2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8</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2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交集：</a:t>
            </a:r>
            <a:r>
              <a:rPr kumimoji="0" lang="en-US" altLang="zh-CN" sz="2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4</a:t>
            </a:r>
            <a:r>
              <a:rPr kumimoji="0" lang="zh-CN" altLang="en-US" sz="2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en-US" altLang="zh-CN" sz="2800" b="1" i="0" u="none" strike="noStrike" cap="none" normalizeH="0" baseline="0" dirty="0">
                <a:ln>
                  <a:noFill/>
                </a:ln>
                <a:solidFill>
                  <a:schemeClr val="tx1"/>
                </a:solidFill>
                <a:effectLst/>
                <a:latin typeface="等线" panose="02010600030101010101" pitchFamily="2" charset="-122"/>
                <a:ea typeface="等线" panose="02010600030101010101" pitchFamily="2" charset="-122"/>
              </a:rPr>
              <a:t>6</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026333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1136</TotalTime>
  <Words>6180</Words>
  <Application>Microsoft Macintosh PowerPoint</Application>
  <PresentationFormat>宽屏</PresentationFormat>
  <Paragraphs>455</Paragraphs>
  <Slides>70</Slides>
  <Notes>0</Notes>
  <HiddenSlides>6</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70</vt:i4>
      </vt:variant>
    </vt:vector>
  </HeadingPairs>
  <TitlesOfParts>
    <vt:vector size="83" baseType="lpstr">
      <vt:lpstr>等线</vt:lpstr>
      <vt:lpstr>等线 Light</vt:lpstr>
      <vt:lpstr>宋体</vt:lpstr>
      <vt:lpstr>微软雅黑</vt:lpstr>
      <vt:lpstr>Arial</vt:lpstr>
      <vt:lpstr>Calibri</vt:lpstr>
      <vt:lpstr>Helvetica Neue</vt:lpstr>
      <vt:lpstr>Times New Roman</vt:lpstr>
      <vt:lpstr>Verdana</vt:lpstr>
      <vt:lpstr>Office 主题​​</vt:lpstr>
      <vt:lpstr>公式</vt:lpstr>
      <vt:lpstr>Visio.Drawing.15</vt:lpstr>
      <vt:lpstr>Equation.DSMT4</vt:lpstr>
      <vt:lpstr>数据结构2022年度复习课</vt:lpstr>
      <vt:lpstr>第1章：绪论</vt:lpstr>
      <vt:lpstr>PowerPoint 演示文稿</vt:lpstr>
      <vt:lpstr>PowerPoint 演示文稿</vt:lpstr>
      <vt:lpstr>PowerPoint 演示文稿</vt:lpstr>
      <vt:lpstr>第2章：线性表</vt:lpstr>
      <vt:lpstr>PowerPoint 演示文稿</vt:lpstr>
      <vt:lpstr>PowerPoint 演示文稿</vt:lpstr>
      <vt:lpstr>PowerPoint 演示文稿</vt:lpstr>
      <vt:lpstr>PowerPoint 演示文稿</vt:lpstr>
      <vt:lpstr>PowerPoint 演示文稿</vt:lpstr>
      <vt:lpstr>第3章：栈与队列</vt:lpstr>
      <vt:lpstr>PowerPoint 演示文稿</vt:lpstr>
      <vt:lpstr>PowerPoint 演示文稿</vt:lpstr>
      <vt:lpstr>PowerPoint 演示文稿</vt:lpstr>
      <vt:lpstr>PowerPoint 演示文稿</vt:lpstr>
      <vt:lpstr>第4章：串</vt:lpstr>
      <vt:lpstr>PowerPoint 演示文稿</vt:lpstr>
      <vt:lpstr>PowerPoint 演示文稿</vt:lpstr>
      <vt:lpstr>PowerPoint 演示文稿</vt:lpstr>
      <vt:lpstr>PowerPoint 演示文稿</vt:lpstr>
      <vt:lpstr>第5章 数组与广义表</vt:lpstr>
      <vt:lpstr>PowerPoint 演示文稿</vt:lpstr>
      <vt:lpstr>PowerPoint 演示文稿</vt:lpstr>
      <vt:lpstr>第6章 树和二叉树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第7章 图</vt:lpstr>
      <vt:lpstr>PowerPoint 演示文稿</vt:lpstr>
      <vt:lpstr>PowerPoint 演示文稿</vt:lpstr>
      <vt:lpstr>PowerPoint 演示文稿</vt:lpstr>
      <vt:lpstr>PowerPoint 演示文稿</vt:lpstr>
      <vt:lpstr>PowerPoint 演示文稿</vt:lpstr>
      <vt:lpstr>第9章 查找</vt:lpstr>
      <vt:lpstr>PowerPoint 演示文稿</vt:lpstr>
      <vt:lpstr>PowerPoint 演示文稿</vt:lpstr>
      <vt:lpstr>PowerPoint 演示文稿</vt:lpstr>
      <vt:lpstr>PowerPoint 演示文稿</vt:lpstr>
      <vt:lpstr>第10章 排序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灵活应用与思维发散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例题选讲</dc:title>
  <dc:creator>Xinggang WANG</dc:creator>
  <cp:lastModifiedBy>Xinggang WANG</cp:lastModifiedBy>
  <cp:revision>138</cp:revision>
  <dcterms:created xsi:type="dcterms:W3CDTF">2016-05-06T03:28:33Z</dcterms:created>
  <dcterms:modified xsi:type="dcterms:W3CDTF">2022-05-05T12:12:50Z</dcterms:modified>
</cp:coreProperties>
</file>